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media/image1.jpeg" ContentType="image/jpe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def" i="de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def" i="de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def" i="de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def" i="de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de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4A9BC294-FFE2-49D5-8D69-9E1BD2C41BD5}"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BBFC77FB-9ED0-4EC9-95AA-A1379042E648}"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3DC5C2F9-1CAC-4260-A1DD-9FCDBB877499}"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3" name="Shape 383"/>
          <p:cNvSpPr/>
          <p:nvPr>
            <p:ph type="sldImg"/>
          </p:nvPr>
        </p:nvSpPr>
        <p:spPr>
          <a:xfrm>
            <a:off x="1143000" y="685800"/>
            <a:ext cx="4572000" cy="3429000"/>
          </a:xfrm>
          <a:prstGeom prst="rect">
            <a:avLst/>
          </a:prstGeom>
        </p:spPr>
        <p:txBody>
          <a:bodyPr/>
          <a:lstStyle/>
          <a:p>
            <a:pPr/>
          </a:p>
        </p:txBody>
      </p:sp>
      <p:sp>
        <p:nvSpPr>
          <p:cNvPr id="384" name="Shape 3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17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45 minutos, com folga, no quadro! em slides seria mais rápido ainda. puxar mais assunto para cá? mais exemplos? 1:15 de roteiro, até a questão 4.</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pode ser também no sentido contrário…</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quando baseado na composição de soluções existentes, já implementadas, a serem reusadas, como StudentList e EmailSender.</a:t>
            </a:r>
          </a:p>
          <a:p>
            <a:pPr/>
          </a:p>
          <a:p>
            <a:pPr/>
            <a:r>
              <a:t>ou misto, como nesse caso, já que Services foi concebido e precisa ainda ser implementado.</a:t>
            </a:r>
          </a:p>
          <a:p>
            <a:pPr/>
          </a:p>
          <a:p>
            <a:pPr/>
            <a:r>
              <a:t>de fato, quando há composição…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a:p>
        </p:txBody>
      </p:sp>
      <p:sp>
        <p:nvSpPr>
          <p:cNvPr id="473" name="Shape 473"/>
          <p:cNvSpPr/>
          <p:nvPr>
            <p:ph type="body" sz="quarter" idx="1"/>
          </p:nvPr>
        </p:nvSpPr>
        <p:spPr>
          <a:prstGeom prst="rect">
            <a:avLst/>
          </a:prstGeom>
        </p:spPr>
        <p:txBody>
          <a:bodyPr/>
          <a:lstStyle/>
          <a:p>
            <a:pPr/>
            <a:r>
              <a:t>além de decomposição, composição, e refinamento, precisamos também 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para especificar interfaces entre os módulos…</a:t>
            </a:r>
          </a:p>
          <a:p>
            <a:pPr/>
          </a:p>
          <a:p>
            <a:pPr/>
            <a:r>
              <a:t>pares de operacoes que vao em sentidos diferentes (dec x comp: aumentar ou reduzir partes, granulosidade) (ref x abst: revelar ou esconder detalhe, reduzir or aumentar opções de implementação)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para comunicação, client só precisa, só tem direito a acessar o azul. o resto pode ser modificado sem prejuízo/impacto.</a:t>
            </a:r>
          </a:p>
          <a:p>
            <a:pPr/>
          </a:p>
          <a:p>
            <a:pPr/>
          </a:p>
          <a:p>
            <a:pPr/>
            <a:r>
              <a:t>clientela e herança, deixar claro os conceitos. e diferenciar de cliente de cliente servidor, que é apenas um caso especial de cliente</a:t>
            </a:r>
          </a:p>
          <a:p>
            <a:pPr/>
          </a:p>
          <a:p>
            <a:pPr/>
            <a:r>
              <a:t>dar exemplo do BB, onde o mesmo servidor vai interagir com mais de um tipo de cliente diferente (o desktop do funcionario, o aplicativo web, o caixa eletronico, o app do celular)</a:t>
            </a:r>
          </a:p>
          <a:p>
            <a:pP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ideia de interface como plug de tomada, interface usb, encaixe…</a:t>
            </a:r>
          </a:p>
          <a:p>
            <a:pPr/>
          </a:p>
          <a:p>
            <a:pPr/>
            <a:r>
              <a:t>a definicao que eu prefiro é encapsulamento como sendo a capacidade de agrupar/encapsular declarações em um módulo. você pode ver como colocando items em uma garrafa/capsula transparente. e information a capacidade de esconder parte das declarações, tornar parte da garrafa não transparente. em java, a declaracao da classe encapsula, mas o private é que esconde.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Shape 522"/>
          <p:cNvSpPr/>
          <p:nvPr>
            <p:ph type="sldImg"/>
          </p:nvPr>
        </p:nvSpPr>
        <p:spPr>
          <a:prstGeom prst="rect">
            <a:avLst/>
          </a:prstGeom>
        </p:spPr>
        <p:txBody>
          <a:bodyPr/>
          <a:lstStyle/>
          <a:p>
            <a:pPr/>
          </a:p>
        </p:txBody>
      </p:sp>
      <p:sp>
        <p:nvSpPr>
          <p:cNvPr id="523" name="Shape 523"/>
          <p:cNvSpPr/>
          <p:nvPr>
            <p:ph type="body" sz="quarter" idx="1"/>
          </p:nvPr>
        </p:nvSpPr>
        <p:spPr>
          <a:prstGeom prst="rect">
            <a:avLst/>
          </a:prstGeom>
        </p:spPr>
        <p:txBody>
          <a:bodyPr/>
          <a:lstStyle/>
          <a:p>
            <a:pPr/>
            <a:r>
              <a:t>para comunicação, client só precisa, só tem direito a acessar o azul. o resto pode ser modificado sem prejuízo/impacto.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through 4 operations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search in a multidimensional space, where each dimension is a design parameter that can be instantiated with different values (options)</a:t>
            </a:r>
          </a:p>
          <a:p>
            <a:pPr/>
          </a:p>
          <a:p>
            <a:pPr/>
            <a:r>
              <a:t>4 operations help that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assumindo que já levantamos, documentamos e validamos alguns requisitos, precisamos agora implementar o sistema. mas antes de implementar, é importante entender…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assumindo que já levantamos, documentamos e validamos alguns requisitos, precisamos agora implementar o sistema. mas antes de implementar, é importante entender…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a:p>
        </p:txBody>
      </p:sp>
      <p:sp>
        <p:nvSpPr>
          <p:cNvPr id="574" name="Shape 574"/>
          <p:cNvSpPr/>
          <p:nvPr>
            <p:ph type="body" sz="quarter" idx="1"/>
          </p:nvPr>
        </p:nvSpPr>
        <p:spPr>
          <a:prstGeom prst="rect">
            <a:avLst/>
          </a:prstGeom>
        </p:spPr>
        <p:txBody>
          <a:bodyPr/>
          <a:lstStyle/>
          <a:p>
            <a:pPr/>
            <a:r>
              <a:t>cliente: com base nas funcionalidade principais… decidimos por ter menu, duas telas, serviço comum</a:t>
            </a:r>
          </a:p>
          <a:p>
            <a:pPr/>
          </a:p>
          <a:p>
            <a:pPr/>
            <a:r>
              <a:t>servidor: com base nas funcionalidade principais… cadastro de alunos e envio de notificações</a:t>
            </a:r>
          </a:p>
          <a:p>
            <a:pPr/>
          </a:p>
          <a:p>
            <a:pPr/>
            <a:r>
              <a:t>mas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could not have been decomposed in the first place!</a:t>
            </a:r>
          </a:p>
          <a:p>
            <a:pPr/>
          </a:p>
          <a:p>
            <a:pPr/>
            <a:r>
              <a:t>decided to decompose to improve extensibility, refine language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could not have been decomposed in the first place!</a:t>
            </a:r>
          </a:p>
          <a:p>
            <a:pPr/>
          </a:p>
          <a:p>
            <a:pPr/>
            <a:r>
              <a:t>decided to decompose to improve extensibility, refine language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Class would be a repository if there is a special GUI or service for directly dealing with enrolments in a direct way, not through a Class (for example if it needs to check all enrolments, not necessarily enrolments associated with a class) </a:t>
            </a:r>
          </a:p>
          <a:p>
            <a:pPr/>
          </a:p>
          <a:p>
            <a:pPr/>
            <a:r>
              <a:t>Enrolment could be an entity, if there is a special Id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a:r>
              <a:t>solucao YES é enviar email uma vez por dia, se alguma nota foi atualizada durante o dia…; a cada atualização-chamada do serviço de atualiza- o GradeNotification (repository!) registra o enrolment modificado e no final do dia le isso e chama o send do sender</a:t>
            </a:r>
          </a:p>
          <a:p>
            <a:pPr/>
          </a:p>
          <a:p>
            <a:pPr/>
            <a:r>
              <a:t>opcao de notificacao ser habilitada pela gui, fui solicitar envio de imediato, etc. mudaria um pouco pois teria que adicionar a interface com o client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a:r>
              <a:t>sem diamond = other kinds of associations that do not involve contains/owns relationship </a:t>
            </a:r>
          </a:p>
          <a:p>
            <a:pPr/>
            <a:r>
              <a:t>composition filled diamond - destroying the owner destroys the owned</a:t>
            </a:r>
          </a:p>
          <a:p>
            <a:pPr/>
            <a:r>
              <a:t>agregation open diamond - destroying the owner does not destroy the owned, </a:t>
            </a:r>
          </a:p>
          <a:p>
            <a:pPr/>
            <a:r>
              <a:t>owner é a classe que contém/de onde parte a seta que se origina no diamante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a:r>
              <a:t>link to classes could be avoided if evaluation update logic/loop was kept inside service.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a:r>
              <a:t>mentally run scenario execution on top of this structure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Shape 682"/>
          <p:cNvSpPr/>
          <p:nvPr>
            <p:ph type="sldImg"/>
          </p:nvPr>
        </p:nvSpPr>
        <p:spPr>
          <a:prstGeom prst="rect">
            <a:avLst/>
          </a:prstGeom>
        </p:spPr>
        <p:txBody>
          <a:bodyPr/>
          <a:lstStyle/>
          <a:p>
            <a:pPr/>
          </a:p>
        </p:txBody>
      </p:sp>
      <p:sp>
        <p:nvSpPr>
          <p:cNvPr id="683" name="Shape 683"/>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hape 408"/>
          <p:cNvSpPr/>
          <p:nvPr>
            <p:ph type="sldImg"/>
          </p:nvPr>
        </p:nvSpPr>
        <p:spPr>
          <a:prstGeom prst="rect">
            <a:avLst/>
          </a:prstGeom>
        </p:spPr>
        <p:txBody>
          <a:bodyPr/>
          <a:lstStyle/>
          <a:p>
            <a:pPr/>
          </a:p>
        </p:txBody>
      </p:sp>
      <p:sp>
        <p:nvSpPr>
          <p:cNvPr id="409" name="Shape 409"/>
          <p:cNvSpPr/>
          <p:nvPr>
            <p:ph type="body" sz="quarter" idx="1"/>
          </p:nvPr>
        </p:nvSpPr>
        <p:spPr>
          <a:prstGeom prst="rect">
            <a:avLst/>
          </a:prstGeom>
        </p:spPr>
        <p:txBody>
          <a:bodyPr/>
          <a:lstStyle/>
          <a:p>
            <a:pPr/>
            <a:r>
              <a:t>sem realizar essa atividade, começando prematuramente a implementação, podemos ter desperdício, retrabalho, e insatisfação. em particular, precisamos entender…</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r>
              <a:t>assumindo que já levantamos, documentamos e validamos alguns requisitos, precisamos agora implementar o sistema. mas antes de implementar, é importante entender…</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lvl1pPr>
              <a:defRPr b="1">
                <a:solidFill>
                  <a:schemeClr val="accent5"/>
                </a:solidFill>
              </a:defRPr>
            </a:lvl1pPr>
          </a:lstStyle>
          <a:p>
            <a:pPr/>
            <a:r>
              <a:t>QUASE NAO SOBROU TEMPO PARA O ROTEIRO. REDUZIR CONTEUDO, OU TALVEZ MANTER MAS NAO APRESENTAR EXEMPLOS NO QUADRO, E SIM NOS SLIDES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o processo de design, especialmente a aplicação das operações de decomposição, composição, refinamento e abstração, é direcionado pelos requisitos funcionais e não funcionais… </a:t>
            </a:r>
          </a:p>
          <a:p>
            <a:pPr/>
          </a:p>
          <a:p>
            <a:pPr/>
            <a:r>
              <a:t>para ajudar a obter requisitos não funcionais que correspondem a fatores de qualidade interno, a experiencia e a pesquisa em ES derivou, ao longo do tempo princípios… é importante entender quais.</a:t>
            </a:r>
          </a:p>
          <a:p>
            <a:pPr/>
          </a:p>
          <a:p>
            <a:pPr/>
            <a:r>
              <a:t>na verdade…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Shape 710"/>
          <p:cNvSpPr/>
          <p:nvPr>
            <p:ph type="sldImg"/>
          </p:nvPr>
        </p:nvSpPr>
        <p:spPr>
          <a:prstGeom prst="rect">
            <a:avLst/>
          </a:prstGeom>
        </p:spPr>
        <p:txBody>
          <a:bodyPr/>
          <a:lstStyle/>
          <a:p>
            <a:pPr/>
          </a:p>
        </p:txBody>
      </p:sp>
      <p:sp>
        <p:nvSpPr>
          <p:cNvPr id="711" name="Shape 711"/>
          <p:cNvSpPr/>
          <p:nvPr>
            <p:ph type="body" sz="quarter" idx="1"/>
          </p:nvPr>
        </p:nvSpPr>
        <p:spPr>
          <a:prstGeom prst="rect">
            <a:avLst/>
          </a:prstGeom>
        </p:spPr>
        <p:txBody>
          <a:bodyPr/>
          <a:lstStyle/>
          <a:p>
            <a:pPr>
              <a:defRPr>
                <a:solidFill>
                  <a:schemeClr val="accent5"/>
                </a:solidFill>
              </a:defRPr>
            </a:pPr>
            <a:r>
              <a:t>exemplos concretos para cada um desses, idealmente mostrando antes e depois de seguir o principio</a:t>
            </a:r>
          </a:p>
          <a:p>
            <a:pPr>
              <a:defRPr>
                <a:solidFill>
                  <a:schemeClr val="accent5"/>
                </a:solidFill>
              </a:defRPr>
            </a:pPr>
          </a:p>
          <a:p>
            <a:pPr>
              <a:defRPr>
                <a:solidFill>
                  <a:schemeClr val="accent5"/>
                </a:solidFill>
              </a:defRPr>
            </a:pPr>
            <a:r>
              <a:t>revisar quais sao mais uteis e concordo mais, e só manter esses. poucos princípios mais efetivos, todos com exemplos, ao invés de muitos princípios pouco efetivos.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modular (adj) split into modules</a:t>
            </a:r>
          </a:p>
          <a:p>
            <a:pPr/>
            <a:r>
              <a:t>modularity (noum)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3 in source represents source class depend on 3 other classes, and might change if they do change </a:t>
            </a:r>
          </a:p>
          <a:p>
            <a:pPr/>
          </a:p>
          <a:p>
            <a:pPr/>
            <a:r>
              <a:t>3 in target represents 3 class depend on the target class, and they might change if the target class changes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a:p>
        </p:txBody>
      </p:sp>
      <p:sp>
        <p:nvSpPr>
          <p:cNvPr id="745" name="Shape 745"/>
          <p:cNvSpPr/>
          <p:nvPr>
            <p:ph type="body" sz="quarter" idx="1"/>
          </p:nvPr>
        </p:nvSpPr>
        <p:spPr>
          <a:prstGeom prst="rect">
            <a:avLst/>
          </a:prstGeom>
        </p:spPr>
        <p:txBody>
          <a:bodyPr/>
          <a:lstStyle/>
          <a:p>
            <a:pPr/>
            <a:r>
              <a:t>3 in source represents source class depend on 3 other classes, and might change if they do change </a:t>
            </a:r>
          </a:p>
          <a:p>
            <a:pPr/>
          </a:p>
          <a:p>
            <a:pPr/>
            <a:r>
              <a:t>3 in target represents 3 class depend on the target class, and they might change if the target class changes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r>
              <a:t>a definicao que eu prefiro é encapsulamento como sendo a capacidade de agrupar/encapsular declarações em um módulo. você pode ver como colocando items em uma garrafa/capsula transparente. e information a capacidade de esconder parte das declarações, tornar parte da garrafa não transparente. em java, a declaracao da classe encapsula, mas o private é que esconde.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adicionar slide com um bom exemplo concreto!</a:t>
            </a:r>
          </a:p>
          <a:p>
            <a:pPr/>
          </a:p>
          <a:p>
            <a:pP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4" name="Shape 864"/>
          <p:cNvSpPr/>
          <p:nvPr>
            <p:ph type="sldImg"/>
          </p:nvPr>
        </p:nvSpPr>
        <p:spPr>
          <a:prstGeom prst="rect">
            <a:avLst/>
          </a:prstGeom>
        </p:spPr>
        <p:txBody>
          <a:bodyPr/>
          <a:lstStyle/>
          <a:p>
            <a:pPr/>
          </a:p>
        </p:txBody>
      </p:sp>
      <p:sp>
        <p:nvSpPr>
          <p:cNvPr id="865" name="Shape 865"/>
          <p:cNvSpPr/>
          <p:nvPr>
            <p:ph type="body" sz="quarter" idx="1"/>
          </p:nvPr>
        </p:nvSpPr>
        <p:spPr>
          <a:prstGeom prst="rect">
            <a:avLst/>
          </a:prstGeom>
        </p:spPr>
        <p:txBody>
          <a:bodyPr/>
          <a:lstStyle/>
          <a:p>
            <a:pPr/>
            <a:r>
              <a:t>adicionar slide com um bom exemplo concreto!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mas, no momento, a única ideia que temos é…</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assumindo que quer criar sem validar, para permitir o preenchimento por partes…</a:t>
            </a:r>
          </a:p>
          <a:p>
            <a:pPr/>
          </a:p>
          <a:p>
            <a:pPr/>
            <a:r>
              <a:t>caso contrário, o validate já deveria ser chamado pelo construtor de Student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1" name="Shape 891"/>
          <p:cNvSpPr/>
          <p:nvPr>
            <p:ph type="sldImg"/>
          </p:nvPr>
        </p:nvSpPr>
        <p:spPr>
          <a:prstGeom prst="rect">
            <a:avLst/>
          </a:prstGeom>
        </p:spPr>
        <p:txBody>
          <a:bodyPr/>
          <a:lstStyle/>
          <a:p>
            <a:pPr/>
          </a:p>
        </p:txBody>
      </p:sp>
      <p:sp>
        <p:nvSpPr>
          <p:cNvPr id="892" name="Shape 892"/>
          <p:cNvSpPr/>
          <p:nvPr>
            <p:ph type="body" sz="quarter" idx="1"/>
          </p:nvPr>
        </p:nvSpPr>
        <p:spPr>
          <a:prstGeom prst="rect">
            <a:avLst/>
          </a:prstGeom>
        </p:spPr>
        <p:txBody>
          <a:bodyPr/>
          <a:lstStyle>
            <a:lvl1pPr>
              <a:defRPr sz="2700">
                <a:solidFill>
                  <a:srgbClr val="FE2B00"/>
                </a:solidFill>
              </a:defRPr>
            </a:lvl1pPr>
          </a:lstStyle>
          <a:p>
            <a:pPr/>
            <a:r>
              <a:t>exemplo de projetos com pacotes para Model, View Controller, vs projeto com pacotes para cada slice MVC… modularização por tarefa (incorporar slides sobre isso)</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Shape 910"/>
          <p:cNvSpPr/>
          <p:nvPr>
            <p:ph type="sldImg"/>
          </p:nvPr>
        </p:nvSpPr>
        <p:spPr>
          <a:prstGeom prst="rect">
            <a:avLst/>
          </a:prstGeom>
        </p:spPr>
        <p:txBody>
          <a:bodyPr/>
          <a:lstStyle/>
          <a:p>
            <a:pPr/>
          </a:p>
        </p:txBody>
      </p:sp>
      <p:sp>
        <p:nvSpPr>
          <p:cNvPr id="911" name="Shape 911"/>
          <p:cNvSpPr/>
          <p:nvPr>
            <p:ph type="body" sz="quarter" idx="1"/>
          </p:nvPr>
        </p:nvSpPr>
        <p:spPr>
          <a:prstGeom prst="rect">
            <a:avLst/>
          </a:prstGeom>
        </p:spPr>
        <p:txBody>
          <a:bodyPr/>
          <a:lstStyle/>
          <a:p>
            <a:pPr/>
            <a:r>
              <a:t>Exercise: which principles have not been followed in your project?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Shape 919"/>
          <p:cNvSpPr/>
          <p:nvPr>
            <p:ph type="sldImg"/>
          </p:nvPr>
        </p:nvSpPr>
        <p:spPr>
          <a:prstGeom prst="rect">
            <a:avLst/>
          </a:prstGeom>
        </p:spPr>
        <p:txBody>
          <a:bodyPr/>
          <a:lstStyle/>
          <a:p>
            <a:pPr/>
          </a:p>
        </p:txBody>
      </p:sp>
      <p:sp>
        <p:nvSpPr>
          <p:cNvPr id="920" name="Shape 920"/>
          <p:cNvSpPr/>
          <p:nvPr>
            <p:ph type="body" sz="quarter" idx="1"/>
          </p:nvPr>
        </p:nvSpPr>
        <p:spPr>
          <a:prstGeom prst="rect">
            <a:avLst/>
          </a:prstGeom>
        </p:spPr>
        <p:txBody>
          <a:bodyPr/>
          <a:lstStyle/>
          <a:p>
            <a:pPr/>
            <a:r>
              <a:t>1+1 (o primeiro 1 indica que se ela mudar, pode afetar uma outra classe; o segundo indica que se uma outra classe mudar pode afetar esta)</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p>
            <a:pPr/>
            <a:r>
              <a:t>area reflete linhas de código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Shape 938"/>
          <p:cNvSpPr/>
          <p:nvPr>
            <p:ph type="sldImg"/>
          </p:nvPr>
        </p:nvSpPr>
        <p:spPr>
          <a:prstGeom prst="rect">
            <a:avLst/>
          </a:prstGeom>
        </p:spPr>
        <p:txBody>
          <a:bodyPr/>
          <a:lstStyle/>
          <a:p>
            <a:pPr/>
          </a:p>
        </p:txBody>
      </p:sp>
      <p:sp>
        <p:nvSpPr>
          <p:cNvPr id="939" name="Shape 939"/>
          <p:cNvSpPr/>
          <p:nvPr>
            <p:ph type="body" sz="quarter" idx="1"/>
          </p:nvPr>
        </p:nvSpPr>
        <p:spPr>
          <a:prstGeom prst="rect">
            <a:avLst/>
          </a:prstGeom>
        </p:spPr>
        <p:txBody>
          <a:bodyPr/>
          <a:lstStyle/>
          <a:p>
            <a:pPr/>
            <a:r>
              <a:t>area reflete linhas de código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9" name="Shape 959"/>
          <p:cNvSpPr/>
          <p:nvPr>
            <p:ph type="sldImg"/>
          </p:nvPr>
        </p:nvSpPr>
        <p:spPr>
          <a:prstGeom prst="rect">
            <a:avLst/>
          </a:prstGeom>
        </p:spPr>
        <p:txBody>
          <a:bodyPr/>
          <a:lstStyle/>
          <a:p>
            <a:pPr/>
          </a:p>
        </p:txBody>
      </p:sp>
      <p:sp>
        <p:nvSpPr>
          <p:cNvPr id="960" name="Shape 960"/>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t>tempo bom, rever lista de padrões? escolher mais interessante e cobrir no roteiro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1" name="Shape 971"/>
          <p:cNvSpPr/>
          <p:nvPr>
            <p:ph type="sldImg"/>
          </p:nvPr>
        </p:nvSpPr>
        <p:spPr>
          <a:prstGeom prst="rect">
            <a:avLst/>
          </a:prstGeom>
        </p:spPr>
        <p:txBody>
          <a:bodyPr/>
          <a:lstStyle/>
          <a:p>
            <a:pPr/>
          </a:p>
        </p:txBody>
      </p:sp>
      <p:sp>
        <p:nvSpPr>
          <p:cNvPr id="972" name="Shape 972"/>
          <p:cNvSpPr/>
          <p:nvPr>
            <p:ph type="body" sz="quarter" idx="1"/>
          </p:nvPr>
        </p:nvSpPr>
        <p:spPr>
          <a:prstGeom prst="rect">
            <a:avLst/>
          </a:prstGeom>
        </p:spPr>
        <p:txBody>
          <a:bodyPr/>
          <a:lstStyle/>
          <a:p>
            <a:pPr/>
            <a:r>
              <a:t>assumindo que já levantamos, documentamos e validamos alguns requisitos, precisamos agora implementar o sistema. mas antes de implementar, é importante entender…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Shape 985"/>
          <p:cNvSpPr/>
          <p:nvPr>
            <p:ph type="sldImg"/>
          </p:nvPr>
        </p:nvSpPr>
        <p:spPr>
          <a:prstGeom prst="rect">
            <a:avLst/>
          </a:prstGeom>
        </p:spPr>
        <p:txBody>
          <a:bodyPr/>
          <a:lstStyle/>
          <a:p>
            <a:pPr/>
          </a:p>
        </p:txBody>
      </p:sp>
      <p:sp>
        <p:nvSpPr>
          <p:cNvPr id="986" name="Shape 986"/>
          <p:cNvSpPr/>
          <p:nvPr>
            <p:ph type="body" sz="quarter" idx="1"/>
          </p:nvPr>
        </p:nvSpPr>
        <p:spPr>
          <a:prstGeom prst="rect">
            <a:avLst/>
          </a:prstGeom>
        </p:spPr>
        <p:txBody>
          <a:bodyPr/>
          <a:lstStyle/>
          <a:p>
            <a:pPr/>
            <a:r>
              <a:t>that demand us to initialize all of those objects, keep track of dependencies, execute methods in the correct order, and so 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não muito útil, não diz muito, pouca informação. então precisamos passar por um processo de…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2" name="Shape 992"/>
          <p:cNvSpPr/>
          <p:nvPr>
            <p:ph type="sldImg"/>
          </p:nvPr>
        </p:nvSpPr>
        <p:spPr>
          <a:prstGeom prst="rect">
            <a:avLst/>
          </a:prstGeom>
        </p:spPr>
        <p:txBody>
          <a:bodyPr/>
          <a:lstStyle/>
          <a:p>
            <a:pPr/>
          </a:p>
        </p:txBody>
      </p:sp>
      <p:sp>
        <p:nvSpPr>
          <p:cNvPr id="993" name="Shape 993"/>
          <p:cNvSpPr/>
          <p:nvPr>
            <p:ph type="body" sz="quarter" idx="1"/>
          </p:nvPr>
        </p:nvSpPr>
        <p:spPr>
          <a:prstGeom prst="rect">
            <a:avLst/>
          </a:prstGeom>
        </p:spPr>
        <p:txBody>
          <a:bodyPr/>
          <a:lstStyle/>
          <a:p>
            <a:pPr/>
            <a:r>
              <a:t>directly following the low coupling principle…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9" name="Shape 999"/>
          <p:cNvSpPr/>
          <p:nvPr>
            <p:ph type="sldImg"/>
          </p:nvPr>
        </p:nvSpPr>
        <p:spPr>
          <a:prstGeom prst="rect">
            <a:avLst/>
          </a:prstGeom>
        </p:spPr>
        <p:txBody>
          <a:bodyPr/>
          <a:lstStyle/>
          <a:p>
            <a:pPr/>
          </a:p>
        </p:txBody>
      </p:sp>
      <p:sp>
        <p:nvSpPr>
          <p:cNvPr id="1000" name="Shape 1000"/>
          <p:cNvSpPr/>
          <p:nvPr>
            <p:ph type="body" sz="quarter" idx="1"/>
          </p:nvPr>
        </p:nvSpPr>
        <p:spPr>
          <a:prstGeom prst="rect">
            <a:avLst/>
          </a:prstGeom>
        </p:spPr>
        <p:txBody>
          <a:bodyPr/>
          <a:lstStyle/>
          <a:p>
            <a:pPr/>
            <a:r>
              <a:t>Facade and Mediator have similar jobs: they try to organize collaboration between lots of tightly coupled classes.</a:t>
            </a:r>
          </a:p>
          <a:p>
            <a:pPr/>
          </a:p>
          <a:p>
            <a:pPr/>
            <a:r>
              <a:t>Facade defines a simplified interface to a subsystem of objects. The subsystem itself is unaware of the facade. Objects within the subsystem can communicate directly.</a:t>
            </a:r>
          </a:p>
          <a:p>
            <a:pPr/>
          </a:p>
          <a:p>
            <a:pPr/>
            <a:r>
              <a:t>Mediator centralizes communication between components of the system. The components only know about the mediator object and don’t communicate directly.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3" name="Shape 1003"/>
          <p:cNvSpPr/>
          <p:nvPr>
            <p:ph type="sldImg"/>
          </p:nvPr>
        </p:nvSpPr>
        <p:spPr>
          <a:prstGeom prst="rect">
            <a:avLst/>
          </a:prstGeom>
        </p:spPr>
        <p:txBody>
          <a:bodyPr/>
          <a:lstStyle/>
          <a:p>
            <a:pPr/>
          </a:p>
        </p:txBody>
      </p:sp>
      <p:sp>
        <p:nvSpPr>
          <p:cNvPr id="1004" name="Shape 1004"/>
          <p:cNvSpPr/>
          <p:nvPr>
            <p:ph type="body" sz="quarter" idx="1"/>
          </p:nvPr>
        </p:nvSpPr>
        <p:spPr>
          <a:prstGeom prst="rect">
            <a:avLst/>
          </a:prstGeom>
        </p:spPr>
        <p:txBody>
          <a:bodyPr/>
          <a:lstStyle/>
          <a:p>
            <a:pPr/>
            <a:r>
              <a:t>melhor logo apos facade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8" name="Shape 1018"/>
          <p:cNvSpPr/>
          <p:nvPr>
            <p:ph type="sldImg"/>
          </p:nvPr>
        </p:nvSpPr>
        <p:spPr>
          <a:prstGeom prst="rect">
            <a:avLst/>
          </a:prstGeom>
        </p:spPr>
        <p:txBody>
          <a:bodyPr/>
          <a:lstStyle/>
          <a:p>
            <a:pPr/>
          </a:p>
        </p:txBody>
      </p:sp>
      <p:sp>
        <p:nvSpPr>
          <p:cNvPr id="1019" name="Shape 1019"/>
          <p:cNvSpPr/>
          <p:nvPr>
            <p:ph type="body" sz="quarter" idx="1"/>
          </p:nvPr>
        </p:nvSpPr>
        <p:spPr>
          <a:prstGeom prst="rect">
            <a:avLst/>
          </a:prstGeom>
        </p:spPr>
        <p:txBody>
          <a:bodyPr/>
          <a:lstStyle/>
          <a:p>
            <a:pPr/>
            <a:r>
              <a:t>assumindo que já levantamos, documentamos e validamos alguns requisitos, precisamos agora implementar o sistema. mas antes de implementar, é importante entender…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Shape 1083"/>
          <p:cNvSpPr/>
          <p:nvPr>
            <p:ph type="sldImg"/>
          </p:nvPr>
        </p:nvSpPr>
        <p:spPr>
          <a:prstGeom prst="rect">
            <a:avLst/>
          </a:prstGeom>
        </p:spPr>
        <p:txBody>
          <a:bodyPr/>
          <a:lstStyle/>
          <a:p>
            <a:pPr/>
          </a:p>
        </p:txBody>
      </p:sp>
      <p:sp>
        <p:nvSpPr>
          <p:cNvPr id="1084" name="Shape 1084"/>
          <p:cNvSpPr/>
          <p:nvPr>
            <p:ph type="body" sz="quarter" idx="1"/>
          </p:nvPr>
        </p:nvSpPr>
        <p:spPr>
          <a:prstGeom prst="rect">
            <a:avLst/>
          </a:prstGeom>
        </p:spPr>
        <p:txBody>
          <a:bodyPr/>
          <a:lstStyle/>
          <a:p>
            <a:pPr/>
            <a:r>
              <a:t>falar sobre encadeamento de news </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a:r>
              <a:t>exemplo de acesso local e remoto a um serviço, os proxies são opções alternativas (nao podem ser combinadas), não complementares como decorators e chains </a:t>
            </a:r>
          </a:p>
          <a:p>
            <a:pPr/>
          </a:p>
          <a:p>
            <a:pPr/>
            <a:r>
              <a:t>não 100% esse exemplo acima, melhor dizer que o proxy faz autenticação remota, e depois envia a requisição. se serviço de email fosse local poderia dispensar autenticacao</a:t>
            </a:r>
          </a:p>
          <a:p>
            <a:pPr/>
          </a:p>
          <a:p>
            <a:pPr/>
          </a:p>
          <a:p>
            <a:pPr/>
          </a:p>
          <a:p>
            <a:pPr/>
            <a:r>
              <a:t> </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0" name="Shape 1140"/>
          <p:cNvSpPr/>
          <p:nvPr>
            <p:ph type="sldImg"/>
          </p:nvPr>
        </p:nvSpPr>
        <p:spPr>
          <a:prstGeom prst="rect">
            <a:avLst/>
          </a:prstGeom>
        </p:spPr>
        <p:txBody>
          <a:bodyPr/>
          <a:lstStyle/>
          <a:p>
            <a:pPr/>
          </a:p>
        </p:txBody>
      </p:sp>
      <p:sp>
        <p:nvSpPr>
          <p:cNvPr id="1141" name="Shape 1141"/>
          <p:cNvSpPr/>
          <p:nvPr>
            <p:ph type="body" sz="quarter" idx="1"/>
          </p:nvPr>
        </p:nvSpPr>
        <p:spPr>
          <a:prstGeom prst="rect">
            <a:avLst/>
          </a:prstGeom>
        </p:spPr>
        <p:txBody>
          <a:bodyPr/>
          <a:lstStyle/>
          <a:p>
            <a:pPr/>
            <a:r>
              <a:t>uso conjunto de padroes. </a:t>
            </a:r>
          </a:p>
          <a:p>
            <a:pPr/>
          </a:p>
          <a:p>
            <a:pPr/>
            <a:r>
              <a:t>poderia ser separado</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4" name="Shape 1154"/>
          <p:cNvSpPr/>
          <p:nvPr>
            <p:ph type="sldImg"/>
          </p:nvPr>
        </p:nvSpPr>
        <p:spPr>
          <a:prstGeom prst="rect">
            <a:avLst/>
          </a:prstGeom>
        </p:spPr>
        <p:txBody>
          <a:bodyPr/>
          <a:lstStyle/>
          <a:p>
            <a:pPr/>
          </a:p>
        </p:txBody>
      </p:sp>
      <p:sp>
        <p:nvSpPr>
          <p:cNvPr id="1155" name="Shape 1155"/>
          <p:cNvSpPr/>
          <p:nvPr>
            <p:ph type="body" sz="quarter" idx="1"/>
          </p:nvPr>
        </p:nvSpPr>
        <p:spPr>
          <a:prstGeom prst="rect">
            <a:avLst/>
          </a:prstGeom>
        </p:spPr>
        <p:txBody>
          <a:bodyPr/>
          <a:lstStyle/>
          <a:p>
            <a:pPr/>
            <a:r>
              <a:t>explicar porque students sumiu da figura: porque baixou o nível da figura, agora é um retrato do código ao invés de modelo mais abstrato</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a:pPr/>
          </a:p>
        </p:txBody>
      </p:sp>
      <p:sp>
        <p:nvSpPr>
          <p:cNvPr id="1238" name="Shape 1238"/>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5" name="Shape 1245"/>
          <p:cNvSpPr/>
          <p:nvPr>
            <p:ph type="sldImg"/>
          </p:nvPr>
        </p:nvSpPr>
        <p:spPr>
          <a:prstGeom prst="rect">
            <a:avLst/>
          </a:prstGeom>
        </p:spPr>
        <p:txBody>
          <a:bodyPr/>
          <a:lstStyle/>
          <a:p>
            <a:pPr/>
          </a:p>
        </p:txBody>
      </p:sp>
      <p:sp>
        <p:nvSpPr>
          <p:cNvPr id="1246" name="Shape 1246"/>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refinamos a ideia original quebrando, decompondo, em duas partes. </a:t>
            </a:r>
          </a:p>
          <a:p>
            <a:pPr/>
          </a:p>
          <a:p>
            <a:pPr/>
            <a:r>
              <a:t>e registramos tanto as partes como a direção da comunicação entre elas…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essas decisões de que partes criar, e como elas vão se comunicar, é direcionado…</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mas é importante ressaltar que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no one-to-one mapping between feature and module.</a:t>
            </a:r>
          </a:p>
          <a:p>
            <a:pPr/>
          </a:p>
          <a:p>
            <a:pPr/>
            <a:r>
              <a:t>o que vimos até agora…</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86" name="Image"/>
          <p:cNvSpPr/>
          <p:nvPr>
            <p:ph type="pic" sz="quarter" idx="21"/>
          </p:nvPr>
        </p:nvSpPr>
        <p:spPr>
          <a:xfrm>
            <a:off x="4216400" y="2565400"/>
            <a:ext cx="4578774" cy="3434080"/>
          </a:xfrm>
          <a:prstGeom prst="rect">
            <a:avLst/>
          </a:prstGeom>
        </p:spPr>
        <p:txBody>
          <a:bodyPr lIns="91439" tIns="45719" rIns="91439" bIns="45719" anchor="t">
            <a:noAutofit/>
          </a:bodyPr>
          <a:lstStyle/>
          <a:p>
            <a:pPr/>
          </a:p>
        </p:txBody>
      </p:sp>
      <p:sp>
        <p:nvSpPr>
          <p:cNvPr id="87" name="Title Text"/>
          <p:cNvSpPr txBox="1"/>
          <p:nvPr>
            <p:ph type="title"/>
          </p:nvPr>
        </p:nvSpPr>
        <p:spPr>
          <a:xfrm>
            <a:off x="1270000" y="7366000"/>
            <a:ext cx="10464800" cy="1701800"/>
          </a:xfrm>
          <a:prstGeom prst="rect">
            <a:avLst/>
          </a:prstGeom>
        </p:spPr>
        <p:txBody>
          <a:bodyPr/>
          <a:lstStyle/>
          <a:p>
            <a:pPr/>
            <a:r>
              <a:t>Title Text</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95" name="Image"/>
          <p:cNvSpPr/>
          <p:nvPr>
            <p:ph type="pic" sz="quarter" idx="21"/>
          </p:nvPr>
        </p:nvSpPr>
        <p:spPr>
          <a:xfrm>
            <a:off x="4216400" y="2565400"/>
            <a:ext cx="4578774" cy="3434080"/>
          </a:xfrm>
          <a:prstGeom prst="rect">
            <a:avLst/>
          </a:prstGeom>
          <a:effectLst>
            <a:reflection blurRad="0" stA="50000" stPos="0" endA="0" endPos="40000" dist="0" dir="5400000" fadeDir="5400000" sx="100000" sy="-100000" kx="0" ky="0" algn="bl" rotWithShape="0"/>
          </a:effectLst>
        </p:spPr>
        <p:txBody>
          <a:bodyPr lIns="91439" tIns="45719" rIns="91439" bIns="45719" anchor="t">
            <a:noAutofit/>
          </a:bodyPr>
          <a:lstStyle/>
          <a:p>
            <a:pPr/>
          </a:p>
        </p:txBody>
      </p:sp>
      <p:sp>
        <p:nvSpPr>
          <p:cNvPr id="96" name="Title Text"/>
          <p:cNvSpPr txBox="1"/>
          <p:nvPr>
            <p:ph type="title"/>
          </p:nvPr>
        </p:nvSpPr>
        <p:spPr>
          <a:xfrm>
            <a:off x="1270000" y="7366000"/>
            <a:ext cx="10464800" cy="1701800"/>
          </a:xfrm>
          <a:prstGeom prst="rect">
            <a:avLst/>
          </a:prstGeom>
        </p:spPr>
        <p:txBody>
          <a:bodyPr/>
          <a:lstStyle/>
          <a:p>
            <a:pPr/>
            <a:r>
              <a:t>Title Text</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04" name="Image"/>
          <p:cNvSpPr/>
          <p:nvPr>
            <p:ph type="pic" sz="quarter" idx="21"/>
          </p:nvPr>
        </p:nvSpPr>
        <p:spPr>
          <a:xfrm>
            <a:off x="6832600" y="2590800"/>
            <a:ext cx="3434080" cy="4578774"/>
          </a:xfrm>
          <a:prstGeom prst="rect">
            <a:avLst/>
          </a:prstGeom>
        </p:spPr>
        <p:txBody>
          <a:bodyPr lIns="91439" tIns="45719" rIns="91439" bIns="45719" anchor="t">
            <a:noAutofit/>
          </a:bodyPr>
          <a:lstStyle/>
          <a:p>
            <a:pPr/>
          </a:p>
        </p:txBody>
      </p:sp>
      <p:sp>
        <p:nvSpPr>
          <p:cNvPr id="105" name="Title Text"/>
          <p:cNvSpPr txBox="1"/>
          <p:nvPr>
            <p:ph type="title"/>
          </p:nvPr>
        </p:nvSpPr>
        <p:spPr>
          <a:xfrm>
            <a:off x="635000" y="1536700"/>
            <a:ext cx="5867400" cy="3302000"/>
          </a:xfrm>
          <a:prstGeom prst="rect">
            <a:avLst/>
          </a:prstGeom>
        </p:spPr>
        <p:txBody>
          <a:bodyPr anchor="b"/>
          <a:lstStyle>
            <a:lvl1pPr>
              <a:defRPr sz="6800"/>
            </a:lvl1pPr>
          </a:lstStyle>
          <a:p>
            <a:pPr/>
            <a:r>
              <a:t>Title Text</a:t>
            </a:r>
          </a:p>
        </p:txBody>
      </p:sp>
      <p:sp>
        <p:nvSpPr>
          <p:cNvPr id="106"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114" name="Image"/>
          <p:cNvSpPr/>
          <p:nvPr>
            <p:ph type="pic" sz="quarter" idx="21"/>
          </p:nvPr>
        </p:nvSpPr>
        <p:spPr>
          <a:xfrm>
            <a:off x="6832600" y="2590800"/>
            <a:ext cx="3429000" cy="4572000"/>
          </a:xfrm>
          <a:prstGeom prst="rect">
            <a:avLst/>
          </a:prstGeom>
          <a:effectLst>
            <a:reflection blurRad="0" stA="50000" stPos="0" endA="0" endPos="40000" dist="0" dir="5400000" fadeDir="5400000" sx="100000" sy="-100000" kx="0" ky="0" algn="bl" rotWithShape="0"/>
          </a:effectLst>
        </p:spPr>
        <p:txBody>
          <a:bodyPr lIns="91439" tIns="45719" rIns="91439" bIns="45719" anchor="t">
            <a:noAutofit/>
          </a:bodyPr>
          <a:lstStyle/>
          <a:p>
            <a:pPr/>
          </a:p>
        </p:txBody>
      </p:sp>
      <p:sp>
        <p:nvSpPr>
          <p:cNvPr id="115" name="Title Text"/>
          <p:cNvSpPr txBox="1"/>
          <p:nvPr>
            <p:ph type="title"/>
          </p:nvPr>
        </p:nvSpPr>
        <p:spPr>
          <a:xfrm>
            <a:off x="635000" y="1536700"/>
            <a:ext cx="5867400" cy="3302000"/>
          </a:xfrm>
          <a:prstGeom prst="rect">
            <a:avLst/>
          </a:prstGeom>
        </p:spPr>
        <p:txBody>
          <a:bodyPr anchor="b"/>
          <a:lstStyle>
            <a:lvl1pPr>
              <a:defRPr sz="6800"/>
            </a:lvl1pPr>
          </a:lstStyle>
          <a:p>
            <a:pPr/>
            <a:r>
              <a:t>Title Text</a:t>
            </a:r>
          </a:p>
        </p:txBody>
      </p:sp>
      <p:sp>
        <p:nvSpPr>
          <p:cNvPr id="116"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124" name="Image"/>
          <p:cNvSpPr/>
          <p:nvPr>
            <p:ph type="pic" sz="quarter" idx="21"/>
          </p:nvPr>
        </p:nvSpPr>
        <p:spPr>
          <a:xfrm>
            <a:off x="7035800" y="3403600"/>
            <a:ext cx="3048000" cy="4064000"/>
          </a:xfrm>
          <a:prstGeom prst="rect">
            <a:avLst/>
          </a:prstGeom>
        </p:spPr>
        <p:txBody>
          <a:bodyPr lIns="91439" tIns="45719" rIns="91439" bIns="45719" anchor="t">
            <a:noAutofit/>
          </a:bodyPr>
          <a:lstStyle/>
          <a:p>
            <a:pPr/>
          </a:p>
        </p:txBody>
      </p:sp>
      <p:sp>
        <p:nvSpPr>
          <p:cNvPr id="125" name="Title Text"/>
          <p:cNvSpPr txBox="1"/>
          <p:nvPr>
            <p:ph type="title"/>
          </p:nvPr>
        </p:nvSpPr>
        <p:spPr>
          <a:prstGeom prst="rect">
            <a:avLst/>
          </a:prstGeom>
        </p:spPr>
        <p:txBody>
          <a:bodyPr/>
          <a:lstStyle/>
          <a:p>
            <a:pPr/>
            <a:r>
              <a:t>Title Text</a:t>
            </a:r>
          </a:p>
        </p:txBody>
      </p:sp>
      <p:sp>
        <p:nvSpPr>
          <p:cNvPr id="126"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34" name="Title Text"/>
          <p:cNvSpPr txBox="1"/>
          <p:nvPr>
            <p:ph type="title"/>
          </p:nvPr>
        </p:nvSpPr>
        <p:spPr>
          <a:prstGeom prst="rect">
            <a:avLst/>
          </a:prstGeom>
        </p:spPr>
        <p:txBody>
          <a:bodyPr/>
          <a:lstStyle/>
          <a:p>
            <a:pPr/>
            <a:r>
              <a:t>Title Text</a:t>
            </a:r>
          </a:p>
        </p:txBody>
      </p:sp>
      <p:sp>
        <p:nvSpPr>
          <p:cNvPr id="135"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3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43" name="Title Text"/>
          <p:cNvSpPr txBox="1"/>
          <p:nvPr>
            <p:ph type="title"/>
          </p:nvPr>
        </p:nvSpPr>
        <p:spPr>
          <a:prstGeom prst="rect">
            <a:avLst/>
          </a:prstGeom>
        </p:spPr>
        <p:txBody>
          <a:bodyPr/>
          <a:lstStyle/>
          <a:p>
            <a:pPr/>
            <a:r>
              <a:t>Title Text</a:t>
            </a:r>
          </a:p>
        </p:txBody>
      </p:sp>
      <p:sp>
        <p:nvSpPr>
          <p:cNvPr id="144" name="Body Level One…"/>
          <p:cNvSpPr txBox="1"/>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copy">
    <p:spTree>
      <p:nvGrpSpPr>
        <p:cNvPr id="1" name=""/>
        <p:cNvGrpSpPr/>
        <p:nvPr/>
      </p:nvGrpSpPr>
      <p:grpSpPr>
        <a:xfrm>
          <a:off x="0" y="0"/>
          <a:ext cx="0" cy="0"/>
          <a:chOff x="0" y="0"/>
          <a:chExt cx="0" cy="0"/>
        </a:xfrm>
      </p:grpSpPr>
      <p:sp>
        <p:nvSpPr>
          <p:cNvPr id="152" name="Title Text"/>
          <p:cNvSpPr txBox="1"/>
          <p:nvPr>
            <p:ph type="title"/>
          </p:nvPr>
        </p:nvSpPr>
        <p:spPr>
          <a:xfrm>
            <a:off x="1270000" y="1638300"/>
            <a:ext cx="10464800" cy="3302000"/>
          </a:xfrm>
          <a:prstGeom prst="rect">
            <a:avLst/>
          </a:prstGeom>
        </p:spPr>
        <p:txBody>
          <a:bodyPr anchor="b"/>
          <a:lstStyle/>
          <a:p>
            <a:pPr/>
            <a:r>
              <a:t>Title Text</a:t>
            </a:r>
          </a:p>
        </p:txBody>
      </p:sp>
      <p:sp>
        <p:nvSpPr>
          <p:cNvPr id="153"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Slide">
    <p:spTree>
      <p:nvGrpSpPr>
        <p:cNvPr id="1" name=""/>
        <p:cNvGrpSpPr/>
        <p:nvPr/>
      </p:nvGrpSpPr>
      <p:grpSpPr>
        <a:xfrm>
          <a:off x="0" y="0"/>
          <a:ext cx="0" cy="0"/>
          <a:chOff x="0" y="0"/>
          <a:chExt cx="0" cy="0"/>
        </a:xfrm>
      </p:grpSpPr>
      <p:sp>
        <p:nvSpPr>
          <p:cNvPr id="161" name="Title Text"/>
          <p:cNvSpPr txBox="1"/>
          <p:nvPr>
            <p:ph type="title"/>
          </p:nvPr>
        </p:nvSpPr>
        <p:spPr>
          <a:xfrm>
            <a:off x="977900" y="2623537"/>
            <a:ext cx="11049000" cy="2903504"/>
          </a:xfrm>
          <a:prstGeom prst="rect">
            <a:avLst/>
          </a:prstGeom>
        </p:spPr>
        <p:txBody>
          <a:bodyPr lIns="38100" tIns="38100" rIns="38100" bIns="38100"/>
          <a:lstStyle>
            <a:lvl1pPr algn="l" defTabSz="1295400">
              <a:defRPr sz="6600">
                <a:solidFill>
                  <a:srgbClr val="F3F9F6"/>
                </a:solidFill>
                <a:uFill>
                  <a:solidFill>
                    <a:srgbClr val="004DD6"/>
                  </a:solidFill>
                </a:uFill>
              </a:defRPr>
            </a:lvl1pPr>
          </a:lstStyle>
          <a:p>
            <a:pPr/>
            <a:r>
              <a:t>Title Text</a:t>
            </a:r>
          </a:p>
        </p:txBody>
      </p:sp>
      <p:sp>
        <p:nvSpPr>
          <p:cNvPr id="162" name="Body Level One…"/>
          <p:cNvSpPr txBox="1"/>
          <p:nvPr>
            <p:ph type="body" sz="half" idx="1"/>
          </p:nvPr>
        </p:nvSpPr>
        <p:spPr>
          <a:xfrm>
            <a:off x="1955800" y="5524500"/>
            <a:ext cx="9105900" cy="4229100"/>
          </a:xfrm>
          <a:prstGeom prst="rect">
            <a:avLst/>
          </a:prstGeom>
        </p:spPr>
        <p:txBody>
          <a:bodyPr lIns="38100" tIns="38100" rIns="38100" bIns="38100" anchor="t"/>
          <a:lstStyle>
            <a:lvl1pPr marL="0" indent="0" algn="ctr" defTabSz="1295400">
              <a:spcBef>
                <a:spcPts val="1000"/>
              </a:spcBef>
              <a:buClr>
                <a:srgbClr val="FF4C00"/>
              </a:buClr>
              <a:buSzTx/>
              <a:buFont typeface="Wingdings"/>
              <a:buNone/>
              <a:defRPr sz="4600">
                <a:solidFill>
                  <a:srgbClr val="F3F9F6"/>
                </a:solidFill>
                <a:uFill>
                  <a:solidFill>
                    <a:srgbClr val="000000"/>
                  </a:solidFill>
                </a:uFill>
              </a:defRPr>
            </a:lvl1pPr>
            <a:lvl2pPr marL="647700" indent="0" algn="ctr" defTabSz="1295400">
              <a:spcBef>
                <a:spcPts val="900"/>
              </a:spcBef>
              <a:buClr>
                <a:srgbClr val="00A500"/>
              </a:buClr>
              <a:buSzTx/>
              <a:buNone/>
              <a:defRPr>
                <a:solidFill>
                  <a:srgbClr val="F3F9F6"/>
                </a:solidFill>
                <a:uFill>
                  <a:solidFill>
                    <a:srgbClr val="000000"/>
                  </a:solidFill>
                </a:uFill>
              </a:defRPr>
            </a:lvl2pPr>
            <a:lvl3pPr marL="1295400" indent="0" algn="ctr" defTabSz="1295400">
              <a:spcBef>
                <a:spcPts val="800"/>
              </a:spcBef>
              <a:buClr>
                <a:srgbClr val="4353FF"/>
              </a:buClr>
              <a:buSzTx/>
              <a:buNone/>
              <a:defRPr sz="3400">
                <a:solidFill>
                  <a:srgbClr val="F3F9F6"/>
                </a:solidFill>
                <a:uFill>
                  <a:solidFill>
                    <a:srgbClr val="000000"/>
                  </a:solidFill>
                </a:uFill>
              </a:defRPr>
            </a:lvl3pPr>
            <a:lvl4pPr marL="1955800" indent="0" algn="ctr" defTabSz="1295400">
              <a:spcBef>
                <a:spcPts val="600"/>
              </a:spcBef>
              <a:buClr>
                <a:srgbClr val="000000"/>
              </a:buClr>
              <a:buSzTx/>
              <a:buNone/>
              <a:defRPr sz="2800">
                <a:solidFill>
                  <a:srgbClr val="F3F9F6"/>
                </a:solidFill>
                <a:uFill>
                  <a:solidFill>
                    <a:srgbClr val="000000"/>
                  </a:solidFill>
                </a:uFill>
              </a:defRPr>
            </a:lvl4pPr>
            <a:lvl5pPr marL="2603500" indent="0" algn="ctr" defTabSz="1295400">
              <a:spcBef>
                <a:spcPts val="600"/>
              </a:spcBef>
              <a:buClr>
                <a:srgbClr val="000000"/>
              </a:buClr>
              <a:buSzTx/>
              <a:buNone/>
              <a:defRPr sz="2800">
                <a:solidFill>
                  <a:srgbClr val="F3F9F6"/>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63" name="Slide Number"/>
          <p:cNvSpPr txBox="1"/>
          <p:nvPr>
            <p:ph type="sldNum" sz="quarter" idx="2"/>
          </p:nvPr>
        </p:nvSpPr>
        <p:spPr>
          <a:xfrm>
            <a:off x="12077095" y="9239956"/>
            <a:ext cx="277466" cy="317501"/>
          </a:xfrm>
          <a:prstGeom prst="rect">
            <a:avLst/>
          </a:prstGeom>
        </p:spPr>
        <p:txBody>
          <a:bodyPr lIns="38100" tIns="38100" rIns="38100" bIns="38100"/>
          <a:lstStyle>
            <a:lvl1pPr algn="r" defTabSz="1295400">
              <a:buClr>
                <a:srgbClr val="000000"/>
              </a:buClr>
              <a:defRPr sz="1400">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p:spTree>
      <p:nvGrpSpPr>
        <p:cNvPr id="1" name=""/>
        <p:cNvGrpSpPr/>
        <p:nvPr/>
      </p:nvGrpSpPr>
      <p:grpSpPr>
        <a:xfrm>
          <a:off x="0" y="0"/>
          <a:ext cx="0" cy="0"/>
          <a:chOff x="0" y="0"/>
          <a:chExt cx="0" cy="0"/>
        </a:xfrm>
      </p:grpSpPr>
      <p:sp>
        <p:nvSpPr>
          <p:cNvPr id="170" name="Title Text"/>
          <p:cNvSpPr txBox="1"/>
          <p:nvPr>
            <p:ph type="title"/>
          </p:nvPr>
        </p:nvSpPr>
        <p:spPr>
          <a:xfrm>
            <a:off x="977900" y="431800"/>
            <a:ext cx="11049000" cy="2489200"/>
          </a:xfrm>
          <a:prstGeom prst="rect">
            <a:avLst/>
          </a:prstGeom>
        </p:spPr>
        <p:txBody>
          <a:bodyPr lIns="38100" tIns="38100" rIns="38100" bIns="38100"/>
          <a:lstStyle>
            <a:lvl1pPr defTabSz="1295400">
              <a:defRPr sz="6600">
                <a:solidFill>
                  <a:srgbClr val="F3F9F6"/>
                </a:solidFill>
                <a:uFill>
                  <a:solidFill>
                    <a:srgbClr val="004DD6"/>
                  </a:solidFill>
                </a:uFill>
              </a:defRPr>
            </a:lvl1pPr>
          </a:lstStyle>
          <a:p>
            <a:pPr/>
            <a:r>
              <a:t>Title Text</a:t>
            </a:r>
          </a:p>
        </p:txBody>
      </p:sp>
      <p:sp>
        <p:nvSpPr>
          <p:cNvPr id="171" name="Body Level One…"/>
          <p:cNvSpPr txBox="1"/>
          <p:nvPr>
            <p:ph type="body" idx="1"/>
          </p:nvPr>
        </p:nvSpPr>
        <p:spPr>
          <a:xfrm>
            <a:off x="977900" y="2984500"/>
            <a:ext cx="11049000" cy="6832600"/>
          </a:xfrm>
          <a:prstGeom prst="rect">
            <a:avLst/>
          </a:prstGeom>
        </p:spPr>
        <p:txBody>
          <a:bodyPr lIns="38100" tIns="38100" rIns="38100" bIns="38100" anchor="t"/>
          <a:lstStyle>
            <a:lvl1pPr marL="342900" indent="-342900" defTabSz="1295400">
              <a:spcBef>
                <a:spcPts val="1000"/>
              </a:spcBef>
              <a:buClr>
                <a:srgbClr val="F3F9F6"/>
              </a:buClr>
              <a:buSzPct val="125000"/>
              <a:defRPr sz="5200">
                <a:solidFill>
                  <a:srgbClr val="000000"/>
                </a:solidFill>
                <a:uFill>
                  <a:solidFill>
                    <a:srgbClr val="000000"/>
                  </a:solidFill>
                </a:uFill>
              </a:defRPr>
            </a:lvl1pPr>
            <a:lvl2pPr marL="742950" indent="-285750" defTabSz="1295400">
              <a:spcBef>
                <a:spcPts val="900"/>
              </a:spcBef>
              <a:buClr>
                <a:srgbClr val="F3F9F6"/>
              </a:buClr>
              <a:buSzPct val="125000"/>
              <a:defRPr sz="4600">
                <a:solidFill>
                  <a:srgbClr val="000000"/>
                </a:solidFill>
                <a:uFill>
                  <a:solidFill>
                    <a:srgbClr val="000000"/>
                  </a:solidFill>
                </a:uFill>
              </a:defRPr>
            </a:lvl2pPr>
            <a:lvl3pPr marL="1143000" indent="-228600" defTabSz="1295400">
              <a:spcBef>
                <a:spcPts val="800"/>
              </a:spcBef>
              <a:buClr>
                <a:srgbClr val="F3F9F6"/>
              </a:buClr>
              <a:buSzPct val="125000"/>
              <a:defRPr>
                <a:solidFill>
                  <a:srgbClr val="000000"/>
                </a:solidFill>
                <a:uFill>
                  <a:solidFill>
                    <a:srgbClr val="000000"/>
                  </a:solidFill>
                </a:uFill>
              </a:defRPr>
            </a:lvl3pPr>
            <a:lvl4pPr marL="1600200" indent="-228600" defTabSz="1295400">
              <a:spcBef>
                <a:spcPts val="600"/>
              </a:spcBef>
              <a:buClr>
                <a:srgbClr val="F3F9F6"/>
              </a:buClr>
              <a:buSzPct val="125000"/>
              <a:defRPr sz="3400">
                <a:solidFill>
                  <a:srgbClr val="000000"/>
                </a:solidFill>
                <a:uFill>
                  <a:solidFill>
                    <a:srgbClr val="000000"/>
                  </a:solidFill>
                </a:uFill>
              </a:defRPr>
            </a:lvl4pPr>
            <a:lvl5pPr marL="2057400" indent="-228600" defTabSz="1295400">
              <a:spcBef>
                <a:spcPts val="600"/>
              </a:spcBef>
              <a:buClr>
                <a:srgbClr val="F3F9F6"/>
              </a:buClr>
              <a:buSzPct val="125000"/>
              <a:defRPr sz="34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72" name="Slide Number"/>
          <p:cNvSpPr txBox="1"/>
          <p:nvPr>
            <p:ph type="sldNum" sz="quarter" idx="2"/>
          </p:nvPr>
        </p:nvSpPr>
        <p:spPr>
          <a:xfrm>
            <a:off x="12077095" y="9239956"/>
            <a:ext cx="277466" cy="317501"/>
          </a:xfrm>
          <a:prstGeom prst="rect">
            <a:avLst/>
          </a:prstGeom>
        </p:spPr>
        <p:txBody>
          <a:bodyPr lIns="38100" tIns="38100" rIns="38100" bIns="38100"/>
          <a:lstStyle>
            <a:lvl1pPr algn="r" defTabSz="1295400">
              <a:buClr>
                <a:srgbClr val="000000"/>
              </a:buClr>
              <a:defRPr sz="1400">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xfrm>
            <a:off x="1270000" y="2768600"/>
            <a:ext cx="10464800" cy="5715000"/>
          </a:xfrm>
          <a:prstGeom prst="rect">
            <a:avLst/>
          </a:prstGeom>
        </p:spPr>
        <p:txBody>
          <a:bodyPr/>
          <a:lstStyle>
            <a:lvl1pPr>
              <a:spcBef>
                <a:spcPts val="2500"/>
              </a:spcBef>
            </a:lvl1pPr>
            <a:lvl2pPr>
              <a:spcBef>
                <a:spcPts val="2500"/>
              </a:spcBef>
            </a:lvl2pPr>
            <a:lvl3pPr>
              <a:spcBef>
                <a:spcPts val="2500"/>
              </a:spcBef>
            </a:lvl3pPr>
            <a:lvl4pPr>
              <a:spcBef>
                <a:spcPts val="2500"/>
              </a:spcBef>
            </a:lvl4pPr>
            <a:lvl5pPr>
              <a:spcBef>
                <a:spcPts val="2500"/>
              </a:spcBef>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p:spTree>
      <p:nvGrpSpPr>
        <p:cNvPr id="1" name=""/>
        <p:cNvGrpSpPr/>
        <p:nvPr/>
      </p:nvGrpSpPr>
      <p:grpSpPr>
        <a:xfrm>
          <a:off x="0" y="0"/>
          <a:ext cx="0" cy="0"/>
          <a:chOff x="0" y="0"/>
          <a:chExt cx="0" cy="0"/>
        </a:xfrm>
      </p:grpSpPr>
      <p:sp>
        <p:nvSpPr>
          <p:cNvPr id="179" name="Title Text"/>
          <p:cNvSpPr txBox="1"/>
          <p:nvPr>
            <p:ph type="title"/>
          </p:nvPr>
        </p:nvSpPr>
        <p:spPr>
          <a:xfrm>
            <a:off x="977900" y="863600"/>
            <a:ext cx="11049000" cy="1625600"/>
          </a:xfrm>
          <a:prstGeom prst="rect">
            <a:avLst/>
          </a:prstGeom>
        </p:spPr>
        <p:txBody>
          <a:bodyPr lIns="38100" tIns="38100" rIns="38100" bIns="38100"/>
          <a:lstStyle>
            <a:lvl1pPr defTabSz="1295400">
              <a:defRPr sz="6600">
                <a:uFill>
                  <a:solidFill>
                    <a:srgbClr val="004DD6"/>
                  </a:solidFill>
                </a:uFill>
              </a:defRPr>
            </a:lvl1pPr>
          </a:lstStyle>
          <a:p>
            <a:pPr/>
            <a:r>
              <a:t>Title Text</a:t>
            </a:r>
          </a:p>
        </p:txBody>
      </p:sp>
      <p:sp>
        <p:nvSpPr>
          <p:cNvPr id="180" name="Slide Number"/>
          <p:cNvSpPr txBox="1"/>
          <p:nvPr>
            <p:ph type="sldNum" sz="quarter" idx="2"/>
          </p:nvPr>
        </p:nvSpPr>
        <p:spPr>
          <a:xfrm>
            <a:off x="12077095" y="9239956"/>
            <a:ext cx="277466" cy="317501"/>
          </a:xfrm>
          <a:prstGeom prst="rect">
            <a:avLst/>
          </a:prstGeom>
        </p:spPr>
        <p:txBody>
          <a:bodyPr lIns="38100" tIns="38100" rIns="38100" bIns="38100"/>
          <a:lstStyle>
            <a:lvl1pPr algn="r" defTabSz="1295400">
              <a:buClr>
                <a:srgbClr val="000000"/>
              </a:buClr>
              <a:defRPr sz="1400">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copy">
    <p:spTree>
      <p:nvGrpSpPr>
        <p:cNvPr id="1" name=""/>
        <p:cNvGrpSpPr/>
        <p:nvPr/>
      </p:nvGrpSpPr>
      <p:grpSpPr>
        <a:xfrm>
          <a:off x="0" y="0"/>
          <a:ext cx="0" cy="0"/>
          <a:chOff x="0" y="0"/>
          <a:chExt cx="0" cy="0"/>
        </a:xfrm>
      </p:grpSpPr>
      <p:sp>
        <p:nvSpPr>
          <p:cNvPr id="187" name="Title Text"/>
          <p:cNvSpPr txBox="1"/>
          <p:nvPr>
            <p:ph type="title"/>
          </p:nvPr>
        </p:nvSpPr>
        <p:spPr>
          <a:xfrm>
            <a:off x="977900" y="431800"/>
            <a:ext cx="11049000" cy="2489200"/>
          </a:xfrm>
          <a:prstGeom prst="rect">
            <a:avLst/>
          </a:prstGeom>
        </p:spPr>
        <p:txBody>
          <a:bodyPr lIns="38100" tIns="38100" rIns="38100" bIns="38100"/>
          <a:lstStyle>
            <a:lvl1pPr defTabSz="1295400">
              <a:defRPr sz="6600">
                <a:solidFill>
                  <a:srgbClr val="F3F9F6"/>
                </a:solidFill>
                <a:uFill>
                  <a:solidFill>
                    <a:srgbClr val="004DD6"/>
                  </a:solidFill>
                </a:uFill>
              </a:defRPr>
            </a:lvl1pPr>
          </a:lstStyle>
          <a:p>
            <a:pPr/>
            <a:r>
              <a:t>Title Text</a:t>
            </a:r>
          </a:p>
        </p:txBody>
      </p:sp>
      <p:sp>
        <p:nvSpPr>
          <p:cNvPr id="188" name="Body Level One…"/>
          <p:cNvSpPr txBox="1"/>
          <p:nvPr>
            <p:ph type="body" idx="1"/>
          </p:nvPr>
        </p:nvSpPr>
        <p:spPr>
          <a:xfrm>
            <a:off x="977900" y="2984500"/>
            <a:ext cx="11049000" cy="6832600"/>
          </a:xfrm>
          <a:prstGeom prst="rect">
            <a:avLst/>
          </a:prstGeom>
        </p:spPr>
        <p:txBody>
          <a:bodyPr lIns="38100" tIns="38100" rIns="38100" bIns="38100" anchor="t"/>
          <a:lstStyle>
            <a:lvl1pPr marL="342900" indent="-342900" defTabSz="1295400">
              <a:spcBef>
                <a:spcPts val="1000"/>
              </a:spcBef>
              <a:buClr>
                <a:srgbClr val="F3F9F6"/>
              </a:buClr>
              <a:buSzPct val="125000"/>
              <a:defRPr sz="5200">
                <a:solidFill>
                  <a:srgbClr val="000000"/>
                </a:solidFill>
                <a:uFill>
                  <a:solidFill>
                    <a:srgbClr val="000000"/>
                  </a:solidFill>
                </a:uFill>
              </a:defRPr>
            </a:lvl1pPr>
            <a:lvl2pPr marL="742950" indent="-285750" defTabSz="1295400">
              <a:spcBef>
                <a:spcPts val="900"/>
              </a:spcBef>
              <a:buClr>
                <a:srgbClr val="F3F9F6"/>
              </a:buClr>
              <a:buSzPct val="125000"/>
              <a:defRPr sz="4600">
                <a:solidFill>
                  <a:srgbClr val="000000"/>
                </a:solidFill>
                <a:uFill>
                  <a:solidFill>
                    <a:srgbClr val="000000"/>
                  </a:solidFill>
                </a:uFill>
              </a:defRPr>
            </a:lvl2pPr>
            <a:lvl3pPr marL="1143000" indent="-228600" defTabSz="1295400">
              <a:spcBef>
                <a:spcPts val="800"/>
              </a:spcBef>
              <a:buClr>
                <a:srgbClr val="F3F9F6"/>
              </a:buClr>
              <a:buSzPct val="125000"/>
              <a:defRPr>
                <a:solidFill>
                  <a:srgbClr val="000000"/>
                </a:solidFill>
                <a:uFill>
                  <a:solidFill>
                    <a:srgbClr val="000000"/>
                  </a:solidFill>
                </a:uFill>
              </a:defRPr>
            </a:lvl3pPr>
            <a:lvl4pPr marL="1600200" indent="-228600" defTabSz="1295400">
              <a:spcBef>
                <a:spcPts val="600"/>
              </a:spcBef>
              <a:buClr>
                <a:srgbClr val="F3F9F6"/>
              </a:buClr>
              <a:buSzPct val="125000"/>
              <a:defRPr sz="3400">
                <a:solidFill>
                  <a:srgbClr val="000000"/>
                </a:solidFill>
                <a:uFill>
                  <a:solidFill>
                    <a:srgbClr val="000000"/>
                  </a:solidFill>
                </a:uFill>
              </a:defRPr>
            </a:lvl4pPr>
            <a:lvl5pPr marL="2057400" indent="-228600" defTabSz="1295400">
              <a:spcBef>
                <a:spcPts val="600"/>
              </a:spcBef>
              <a:buClr>
                <a:srgbClr val="F3F9F6"/>
              </a:buClr>
              <a:buSzPct val="125000"/>
              <a:defRPr sz="3400">
                <a:solidFill>
                  <a:srgbClr val="000000"/>
                </a:solidFill>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189" name="Slide Number"/>
          <p:cNvSpPr txBox="1"/>
          <p:nvPr>
            <p:ph type="sldNum" sz="quarter" idx="2"/>
          </p:nvPr>
        </p:nvSpPr>
        <p:spPr>
          <a:xfrm>
            <a:off x="12077095" y="9239956"/>
            <a:ext cx="277466" cy="317501"/>
          </a:xfrm>
          <a:prstGeom prst="rect">
            <a:avLst/>
          </a:prstGeom>
        </p:spPr>
        <p:txBody>
          <a:bodyPr lIns="38100" tIns="38100" rIns="38100" bIns="38100"/>
          <a:lstStyle>
            <a:lvl1pPr algn="r" defTabSz="1295400">
              <a:buClr>
                <a:srgbClr val="000000"/>
              </a:buClr>
              <a:defRPr sz="1400">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96" name="Title Text"/>
          <p:cNvSpPr txBox="1"/>
          <p:nvPr>
            <p:ph type="title"/>
          </p:nvPr>
        </p:nvSpPr>
        <p:spPr>
          <a:xfrm>
            <a:off x="1270000" y="254000"/>
            <a:ext cx="10477500" cy="2438400"/>
          </a:xfrm>
          <a:prstGeom prst="rect">
            <a:avLst/>
          </a:prstGeom>
        </p:spPr>
        <p:txBody>
          <a:bodyPr lIns="38100" tIns="38100" rIns="38100" bIns="38100"/>
          <a:lstStyle>
            <a:lvl1pPr algn="l">
              <a:defRPr sz="7800"/>
            </a:lvl1pPr>
          </a:lstStyle>
          <a:p>
            <a:pPr/>
            <a:r>
              <a:t>Title Text</a:t>
            </a:r>
          </a:p>
        </p:txBody>
      </p:sp>
      <p:sp>
        <p:nvSpPr>
          <p:cNvPr id="197" name="Slide Number"/>
          <p:cNvSpPr txBox="1"/>
          <p:nvPr>
            <p:ph type="sldNum" sz="quarter" idx="2"/>
          </p:nvPr>
        </p:nvSpPr>
        <p:spPr>
          <a:xfrm>
            <a:off x="6350000" y="9321800"/>
            <a:ext cx="292100" cy="317500"/>
          </a:xfrm>
          <a:prstGeom prst="rect">
            <a:avLst/>
          </a:prstGeom>
        </p:spPr>
        <p:txBody>
          <a:bodyPr lIns="38100" tIns="38100" rIns="38100" bIns="381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04" name="Title Text"/>
          <p:cNvSpPr txBox="1"/>
          <p:nvPr>
            <p:ph type="title"/>
          </p:nvPr>
        </p:nvSpPr>
        <p:spPr>
          <a:prstGeom prst="rect">
            <a:avLst/>
          </a:prstGeom>
        </p:spPr>
        <p:txBody>
          <a:bodyPr/>
          <a:lstStyle>
            <a:lvl1pPr>
              <a:defRPr sz="8400"/>
            </a:lvl1pPr>
          </a:lstStyle>
          <a:p>
            <a:pPr/>
            <a:r>
              <a:t>Title Text</a:t>
            </a:r>
          </a:p>
        </p:txBody>
      </p:sp>
      <p:sp>
        <p:nvSpPr>
          <p:cNvPr id="205" name="Slide Number"/>
          <p:cNvSpPr txBox="1"/>
          <p:nvPr>
            <p:ph type="sldNum" sz="quarter" idx="2"/>
          </p:nvPr>
        </p:nvSpPr>
        <p:spPr>
          <a:xfrm>
            <a:off x="6324600" y="9258300"/>
            <a:ext cx="342900" cy="368300"/>
          </a:xfrm>
          <a:prstGeom prst="rect">
            <a:avLst/>
          </a:prstGeom>
        </p:spPr>
        <p:txBody>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12" name="Title Text"/>
          <p:cNvSpPr txBox="1"/>
          <p:nvPr>
            <p:ph type="title"/>
          </p:nvPr>
        </p:nvSpPr>
        <p:spPr>
          <a:xfrm>
            <a:off x="1270000" y="1638300"/>
            <a:ext cx="10464800" cy="3302000"/>
          </a:xfrm>
          <a:prstGeom prst="rect">
            <a:avLst/>
          </a:prstGeom>
        </p:spPr>
        <p:txBody>
          <a:bodyPr anchor="b"/>
          <a:lstStyle>
            <a:lvl1pPr>
              <a:defRPr sz="8400"/>
            </a:lvl1pPr>
          </a:lstStyle>
          <a:p>
            <a:pPr/>
            <a:r>
              <a:t>Title Text</a:t>
            </a:r>
          </a:p>
        </p:txBody>
      </p:sp>
      <p:sp>
        <p:nvSpPr>
          <p:cNvPr id="213"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214" name="Slide Number"/>
          <p:cNvSpPr txBox="1"/>
          <p:nvPr>
            <p:ph type="sldNum" sz="quarter" idx="2"/>
          </p:nvPr>
        </p:nvSpPr>
        <p:spPr>
          <a:xfrm>
            <a:off x="6324600" y="9258300"/>
            <a:ext cx="342900" cy="368300"/>
          </a:xfrm>
          <a:prstGeom prst="rect">
            <a:avLst/>
          </a:prstGeom>
        </p:spPr>
        <p:txBody>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copy">
    <p:spTree>
      <p:nvGrpSpPr>
        <p:cNvPr id="1" name=""/>
        <p:cNvGrpSpPr/>
        <p:nvPr/>
      </p:nvGrpSpPr>
      <p:grpSpPr>
        <a:xfrm>
          <a:off x="0" y="0"/>
          <a:ext cx="0" cy="0"/>
          <a:chOff x="0" y="0"/>
          <a:chExt cx="0" cy="0"/>
        </a:xfrm>
      </p:grpSpPr>
      <p:sp>
        <p:nvSpPr>
          <p:cNvPr id="221" name="Title Text"/>
          <p:cNvSpPr txBox="1"/>
          <p:nvPr>
            <p:ph type="title"/>
          </p:nvPr>
        </p:nvSpPr>
        <p:spPr>
          <a:xfrm>
            <a:off x="977900" y="431800"/>
            <a:ext cx="11049000" cy="2489200"/>
          </a:xfrm>
          <a:prstGeom prst="rect">
            <a:avLst/>
          </a:prstGeom>
        </p:spPr>
        <p:txBody>
          <a:bodyPr lIns="38100" tIns="38100" rIns="38100" bIns="38100"/>
          <a:lstStyle>
            <a:lvl1pPr defTabSz="1295400">
              <a:defRPr sz="6200">
                <a:uFill>
                  <a:solidFill>
                    <a:srgbClr val="004DD6"/>
                  </a:solidFill>
                </a:uFill>
              </a:defRPr>
            </a:lvl1pPr>
          </a:lstStyle>
          <a:p>
            <a:pPr/>
            <a:r>
              <a:t>Title Text</a:t>
            </a:r>
          </a:p>
        </p:txBody>
      </p:sp>
      <p:sp>
        <p:nvSpPr>
          <p:cNvPr id="222" name="Body Level One…"/>
          <p:cNvSpPr txBox="1"/>
          <p:nvPr>
            <p:ph type="body" idx="1"/>
          </p:nvPr>
        </p:nvSpPr>
        <p:spPr>
          <a:xfrm>
            <a:off x="977900" y="2921000"/>
            <a:ext cx="11049000" cy="6832600"/>
          </a:xfrm>
          <a:prstGeom prst="rect">
            <a:avLst/>
          </a:prstGeom>
        </p:spPr>
        <p:txBody>
          <a:bodyPr lIns="38100" tIns="38100" rIns="38100" bIns="38100" anchor="t"/>
          <a:lstStyle>
            <a:lvl1pPr marL="342900" indent="-342900" defTabSz="1295400">
              <a:spcBef>
                <a:spcPts val="1000"/>
              </a:spcBef>
              <a:buSzPct val="125000"/>
              <a:defRPr sz="4400">
                <a:uFill>
                  <a:solidFill>
                    <a:srgbClr val="000000"/>
                  </a:solidFill>
                </a:uFill>
              </a:defRPr>
            </a:lvl1pPr>
            <a:lvl2pPr marL="742950" indent="-285750" defTabSz="1295400">
              <a:spcBef>
                <a:spcPts val="900"/>
              </a:spcBef>
              <a:buSzPct val="125000"/>
              <a:defRPr sz="3800">
                <a:uFill>
                  <a:solidFill>
                    <a:srgbClr val="000000"/>
                  </a:solidFill>
                </a:uFill>
              </a:defRPr>
            </a:lvl2pPr>
            <a:lvl3pPr marL="1143000" indent="-228600" defTabSz="1295400">
              <a:spcBef>
                <a:spcPts val="800"/>
              </a:spcBef>
              <a:buSzPct val="125000"/>
              <a:defRPr sz="3400">
                <a:uFill>
                  <a:solidFill>
                    <a:srgbClr val="000000"/>
                  </a:solidFill>
                </a:uFill>
              </a:defRPr>
            </a:lvl3pPr>
            <a:lvl4pPr marL="1600200" indent="-228600" defTabSz="1295400">
              <a:spcBef>
                <a:spcPts val="600"/>
              </a:spcBef>
              <a:buSzPct val="125000"/>
              <a:defRPr sz="2800">
                <a:uFill>
                  <a:solidFill>
                    <a:srgbClr val="000000"/>
                  </a:solidFill>
                </a:uFill>
              </a:defRPr>
            </a:lvl4pPr>
            <a:lvl5pPr marL="2057400" indent="-228600" defTabSz="1295400">
              <a:spcBef>
                <a:spcPts val="600"/>
              </a:spcBef>
              <a:buSzPct val="125000"/>
              <a:defRPr sz="2800">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223"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copy 1">
    <p:spTree>
      <p:nvGrpSpPr>
        <p:cNvPr id="1" name=""/>
        <p:cNvGrpSpPr/>
        <p:nvPr/>
      </p:nvGrpSpPr>
      <p:grpSpPr>
        <a:xfrm>
          <a:off x="0" y="0"/>
          <a:ext cx="0" cy="0"/>
          <a:chOff x="0" y="0"/>
          <a:chExt cx="0" cy="0"/>
        </a:xfrm>
      </p:grpSpPr>
      <p:sp>
        <p:nvSpPr>
          <p:cNvPr id="230" name="Title Text"/>
          <p:cNvSpPr txBox="1"/>
          <p:nvPr>
            <p:ph type="title"/>
          </p:nvPr>
        </p:nvSpPr>
        <p:spPr>
          <a:xfrm>
            <a:off x="977900" y="431800"/>
            <a:ext cx="11049000" cy="2489200"/>
          </a:xfrm>
          <a:prstGeom prst="rect">
            <a:avLst/>
          </a:prstGeom>
        </p:spPr>
        <p:txBody>
          <a:bodyPr lIns="38100" tIns="38100" rIns="38100" bIns="38100"/>
          <a:lstStyle>
            <a:lvl1pPr defTabSz="1295400">
              <a:defRPr sz="6200">
                <a:uFill>
                  <a:solidFill>
                    <a:srgbClr val="004DD6"/>
                  </a:solidFill>
                </a:uFill>
              </a:defRPr>
            </a:lvl1pPr>
          </a:lstStyle>
          <a:p>
            <a:pPr/>
            <a:r>
              <a:t>Title Text</a:t>
            </a:r>
          </a:p>
        </p:txBody>
      </p:sp>
      <p:sp>
        <p:nvSpPr>
          <p:cNvPr id="231" name="Body Level One…"/>
          <p:cNvSpPr txBox="1"/>
          <p:nvPr>
            <p:ph type="body" idx="1"/>
          </p:nvPr>
        </p:nvSpPr>
        <p:spPr>
          <a:xfrm>
            <a:off x="977900" y="2921000"/>
            <a:ext cx="11049000" cy="6832600"/>
          </a:xfrm>
          <a:prstGeom prst="rect">
            <a:avLst/>
          </a:prstGeom>
        </p:spPr>
        <p:txBody>
          <a:bodyPr lIns="38100" tIns="38100" rIns="38100" bIns="38100" anchor="t"/>
          <a:lstStyle>
            <a:lvl1pPr marL="342900" indent="-342900" defTabSz="1295400">
              <a:spcBef>
                <a:spcPts val="1000"/>
              </a:spcBef>
              <a:buSzPct val="125000"/>
              <a:defRPr sz="4400">
                <a:uFill>
                  <a:solidFill>
                    <a:srgbClr val="000000"/>
                  </a:solidFill>
                </a:uFill>
              </a:defRPr>
            </a:lvl1pPr>
            <a:lvl2pPr marL="742950" indent="-285750" defTabSz="1295400">
              <a:spcBef>
                <a:spcPts val="900"/>
              </a:spcBef>
              <a:buSzPct val="125000"/>
              <a:defRPr sz="3800">
                <a:uFill>
                  <a:solidFill>
                    <a:srgbClr val="000000"/>
                  </a:solidFill>
                </a:uFill>
              </a:defRPr>
            </a:lvl2pPr>
            <a:lvl3pPr marL="1143000" indent="-228600" defTabSz="1295400">
              <a:spcBef>
                <a:spcPts val="800"/>
              </a:spcBef>
              <a:buSzPct val="125000"/>
              <a:defRPr sz="3400">
                <a:uFill>
                  <a:solidFill>
                    <a:srgbClr val="000000"/>
                  </a:solidFill>
                </a:uFill>
              </a:defRPr>
            </a:lvl3pPr>
            <a:lvl4pPr marL="1600200" indent="-228600" defTabSz="1295400">
              <a:spcBef>
                <a:spcPts val="600"/>
              </a:spcBef>
              <a:buSzPct val="125000"/>
              <a:defRPr sz="2800">
                <a:uFill>
                  <a:solidFill>
                    <a:srgbClr val="000000"/>
                  </a:solidFill>
                </a:uFill>
              </a:defRPr>
            </a:lvl4pPr>
            <a:lvl5pPr marL="2057400" indent="-228600" defTabSz="1295400">
              <a:spcBef>
                <a:spcPts val="600"/>
              </a:spcBef>
              <a:buSzPct val="125000"/>
              <a:defRPr sz="2800">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232"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p:spTree>
      <p:nvGrpSpPr>
        <p:cNvPr id="1" name=""/>
        <p:cNvGrpSpPr/>
        <p:nvPr/>
      </p:nvGrpSpPr>
      <p:grpSpPr>
        <a:xfrm>
          <a:off x="0" y="0"/>
          <a:ext cx="0" cy="0"/>
          <a:chOff x="0" y="0"/>
          <a:chExt cx="0" cy="0"/>
        </a:xfrm>
      </p:grpSpPr>
      <p:sp>
        <p:nvSpPr>
          <p:cNvPr id="239" name="Title Text"/>
          <p:cNvSpPr txBox="1"/>
          <p:nvPr>
            <p:ph type="title"/>
          </p:nvPr>
        </p:nvSpPr>
        <p:spPr>
          <a:xfrm>
            <a:off x="977900" y="863600"/>
            <a:ext cx="11049000" cy="1625600"/>
          </a:xfrm>
          <a:prstGeom prst="rect">
            <a:avLst/>
          </a:prstGeom>
        </p:spPr>
        <p:txBody>
          <a:bodyPr lIns="38100" tIns="38100" rIns="38100" bIns="38100"/>
          <a:lstStyle>
            <a:lvl1pPr defTabSz="1295400">
              <a:defRPr sz="6200">
                <a:uFill>
                  <a:solidFill>
                    <a:srgbClr val="004DD6"/>
                  </a:solidFill>
                </a:uFill>
              </a:defRPr>
            </a:lvl1pPr>
          </a:lstStyle>
          <a:p>
            <a:pPr/>
            <a:r>
              <a:t>Title Text</a:t>
            </a:r>
          </a:p>
        </p:txBody>
      </p:sp>
      <p:sp>
        <p:nvSpPr>
          <p:cNvPr id="240"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1">
    <p:spTree>
      <p:nvGrpSpPr>
        <p:cNvPr id="1" name=""/>
        <p:cNvGrpSpPr/>
        <p:nvPr/>
      </p:nvGrpSpPr>
      <p:grpSpPr>
        <a:xfrm>
          <a:off x="0" y="0"/>
          <a:ext cx="0" cy="0"/>
          <a:chOff x="0" y="0"/>
          <a:chExt cx="0" cy="0"/>
        </a:xfrm>
      </p:grpSpPr>
      <p:sp>
        <p:nvSpPr>
          <p:cNvPr id="247" name="Title Text"/>
          <p:cNvSpPr txBox="1"/>
          <p:nvPr>
            <p:ph type="title"/>
          </p:nvPr>
        </p:nvSpPr>
        <p:spPr>
          <a:xfrm>
            <a:off x="977900" y="863600"/>
            <a:ext cx="11049000" cy="1625600"/>
          </a:xfrm>
          <a:prstGeom prst="rect">
            <a:avLst/>
          </a:prstGeom>
        </p:spPr>
        <p:txBody>
          <a:bodyPr lIns="38100" tIns="38100" rIns="38100" bIns="38100"/>
          <a:lstStyle>
            <a:lvl1pPr defTabSz="1295400">
              <a:defRPr sz="6200">
                <a:uFill>
                  <a:solidFill>
                    <a:srgbClr val="004DD6"/>
                  </a:solidFill>
                </a:uFill>
              </a:defRPr>
            </a:lvl1pPr>
          </a:lstStyle>
          <a:p>
            <a:pPr/>
            <a:r>
              <a:t>Title Text</a:t>
            </a:r>
          </a:p>
        </p:txBody>
      </p:sp>
      <p:sp>
        <p:nvSpPr>
          <p:cNvPr id="248"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p:spTree>
      <p:nvGrpSpPr>
        <p:cNvPr id="1" name=""/>
        <p:cNvGrpSpPr/>
        <p:nvPr/>
      </p:nvGrpSpPr>
      <p:grpSpPr>
        <a:xfrm>
          <a:off x="0" y="0"/>
          <a:ext cx="0" cy="0"/>
          <a:chOff x="0" y="0"/>
          <a:chExt cx="0" cy="0"/>
        </a:xfrm>
      </p:grpSpPr>
      <p:sp>
        <p:nvSpPr>
          <p:cNvPr id="255" name="Title Text"/>
          <p:cNvSpPr txBox="1"/>
          <p:nvPr>
            <p:ph type="title"/>
          </p:nvPr>
        </p:nvSpPr>
        <p:spPr>
          <a:xfrm>
            <a:off x="977900" y="863600"/>
            <a:ext cx="11049000" cy="1625600"/>
          </a:xfrm>
          <a:prstGeom prst="rect">
            <a:avLst/>
          </a:prstGeom>
        </p:spPr>
        <p:txBody>
          <a:bodyPr lIns="38100" tIns="38100" rIns="38100" bIns="38100"/>
          <a:lstStyle>
            <a:lvl1pPr defTabSz="1295400">
              <a:defRPr sz="6800">
                <a:uFill>
                  <a:solidFill>
                    <a:srgbClr val="004DD6"/>
                  </a:solidFill>
                </a:uFill>
              </a:defRPr>
            </a:lvl1pPr>
          </a:lstStyle>
          <a:p>
            <a:pPr/>
            <a:r>
              <a:t>Title Text</a:t>
            </a:r>
          </a:p>
        </p:txBody>
      </p:sp>
      <p:sp>
        <p:nvSpPr>
          <p:cNvPr id="256"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15">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xfrm>
            <a:off x="1270000" y="2768600"/>
            <a:ext cx="10464800" cy="5715000"/>
          </a:xfrm>
          <a:prstGeom prst="rect">
            <a:avLst/>
          </a:prstGeom>
        </p:spPr>
        <p:txBody>
          <a:bodyPr/>
          <a:lstStyle>
            <a:lvl1pPr>
              <a:spcBef>
                <a:spcPts val="2500"/>
              </a:spcBef>
            </a:lvl1pPr>
            <a:lvl2pPr>
              <a:spcBef>
                <a:spcPts val="2500"/>
              </a:spcBef>
            </a:lvl2pPr>
            <a:lvl3pPr>
              <a:spcBef>
                <a:spcPts val="2500"/>
              </a:spcBef>
            </a:lvl3pPr>
            <a:lvl4pPr>
              <a:spcBef>
                <a:spcPts val="2500"/>
              </a:spcBef>
            </a:lvl4pPr>
            <a:lvl5pPr>
              <a:spcBef>
                <a:spcPts val="2500"/>
              </a:spcBef>
            </a:lvl5p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copy 2">
    <p:spTree>
      <p:nvGrpSpPr>
        <p:cNvPr id="1" name=""/>
        <p:cNvGrpSpPr/>
        <p:nvPr/>
      </p:nvGrpSpPr>
      <p:grpSpPr>
        <a:xfrm>
          <a:off x="0" y="0"/>
          <a:ext cx="0" cy="0"/>
          <a:chOff x="0" y="0"/>
          <a:chExt cx="0" cy="0"/>
        </a:xfrm>
      </p:grpSpPr>
      <p:sp>
        <p:nvSpPr>
          <p:cNvPr id="263" name="Title Text"/>
          <p:cNvSpPr txBox="1"/>
          <p:nvPr>
            <p:ph type="title"/>
          </p:nvPr>
        </p:nvSpPr>
        <p:spPr>
          <a:xfrm>
            <a:off x="977900" y="431800"/>
            <a:ext cx="11049000" cy="2489200"/>
          </a:xfrm>
          <a:prstGeom prst="rect">
            <a:avLst/>
          </a:prstGeom>
        </p:spPr>
        <p:txBody>
          <a:bodyPr lIns="38100" tIns="38100" rIns="38100" bIns="38100"/>
          <a:lstStyle>
            <a:lvl1pPr defTabSz="1295400">
              <a:defRPr sz="6200">
                <a:uFill>
                  <a:solidFill>
                    <a:srgbClr val="004DD6"/>
                  </a:solidFill>
                </a:uFill>
              </a:defRPr>
            </a:lvl1pPr>
          </a:lstStyle>
          <a:p>
            <a:pPr/>
            <a:r>
              <a:t>Title Text</a:t>
            </a:r>
          </a:p>
        </p:txBody>
      </p:sp>
      <p:sp>
        <p:nvSpPr>
          <p:cNvPr id="264" name="Body Level One…"/>
          <p:cNvSpPr txBox="1"/>
          <p:nvPr>
            <p:ph type="body" idx="1"/>
          </p:nvPr>
        </p:nvSpPr>
        <p:spPr>
          <a:xfrm>
            <a:off x="977900" y="2921000"/>
            <a:ext cx="11049000" cy="6832600"/>
          </a:xfrm>
          <a:prstGeom prst="rect">
            <a:avLst/>
          </a:prstGeom>
        </p:spPr>
        <p:txBody>
          <a:bodyPr lIns="38100" tIns="38100" rIns="38100" bIns="38100" anchor="t"/>
          <a:lstStyle>
            <a:lvl1pPr marL="342900" indent="-342900" defTabSz="1295400">
              <a:spcBef>
                <a:spcPts val="1000"/>
              </a:spcBef>
              <a:buSzPct val="125000"/>
              <a:defRPr sz="4400">
                <a:uFill>
                  <a:solidFill>
                    <a:srgbClr val="000000"/>
                  </a:solidFill>
                </a:uFill>
              </a:defRPr>
            </a:lvl1pPr>
            <a:lvl2pPr marL="742950" indent="-285750" defTabSz="1295400">
              <a:spcBef>
                <a:spcPts val="900"/>
              </a:spcBef>
              <a:buSzPct val="125000"/>
              <a:defRPr sz="3800">
                <a:uFill>
                  <a:solidFill>
                    <a:srgbClr val="000000"/>
                  </a:solidFill>
                </a:uFill>
              </a:defRPr>
            </a:lvl2pPr>
            <a:lvl3pPr marL="1143000" indent="-228600" defTabSz="1295400">
              <a:spcBef>
                <a:spcPts val="800"/>
              </a:spcBef>
              <a:buSzPct val="125000"/>
              <a:defRPr sz="3400">
                <a:uFill>
                  <a:solidFill>
                    <a:srgbClr val="000000"/>
                  </a:solidFill>
                </a:uFill>
              </a:defRPr>
            </a:lvl3pPr>
            <a:lvl4pPr marL="1600200" indent="-228600" defTabSz="1295400">
              <a:spcBef>
                <a:spcPts val="600"/>
              </a:spcBef>
              <a:buSzPct val="125000"/>
              <a:defRPr sz="2800">
                <a:uFill>
                  <a:solidFill>
                    <a:srgbClr val="000000"/>
                  </a:solidFill>
                </a:uFill>
              </a:defRPr>
            </a:lvl4pPr>
            <a:lvl5pPr marL="2057400" indent="-228600" defTabSz="1295400">
              <a:spcBef>
                <a:spcPts val="600"/>
              </a:spcBef>
              <a:buSzPct val="125000"/>
              <a:defRPr sz="2800">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265" name="Slide Number"/>
          <p:cNvSpPr txBox="1"/>
          <p:nvPr>
            <p:ph type="sldNum" sz="quarter" idx="2"/>
          </p:nvPr>
        </p:nvSpPr>
        <p:spPr>
          <a:xfrm>
            <a:off x="12050156" y="9187462"/>
            <a:ext cx="304404" cy="368301"/>
          </a:xfrm>
          <a:prstGeom prst="rect">
            <a:avLst/>
          </a:prstGeom>
        </p:spPr>
        <p:txBody>
          <a:bodyPr lIns="38100" tIns="38100" rIns="38100" bIns="38100"/>
          <a:lstStyle>
            <a:lvl1pPr algn="r" defTabSz="1295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15">
    <p:spTree>
      <p:nvGrpSpPr>
        <p:cNvPr id="1" name=""/>
        <p:cNvGrpSpPr/>
        <p:nvPr/>
      </p:nvGrpSpPr>
      <p:grpSpPr>
        <a:xfrm>
          <a:off x="0" y="0"/>
          <a:ext cx="0" cy="0"/>
          <a:chOff x="0" y="0"/>
          <a:chExt cx="0" cy="0"/>
        </a:xfrm>
      </p:grpSpPr>
      <p:sp>
        <p:nvSpPr>
          <p:cNvPr id="272" name="Title Text"/>
          <p:cNvSpPr txBox="1"/>
          <p:nvPr>
            <p:ph type="title"/>
          </p:nvPr>
        </p:nvSpPr>
        <p:spPr>
          <a:prstGeom prst="rect">
            <a:avLst/>
          </a:prstGeom>
        </p:spPr>
        <p:txBody>
          <a:bodyPr>
            <a:noAutofit/>
          </a:bodyPr>
          <a:lstStyle>
            <a:lvl1pPr>
              <a:defRPr sz="8400"/>
            </a:lvl1pPr>
          </a:lstStyle>
          <a:p>
            <a:pPr/>
            <a:r>
              <a:t>Title Text</a:t>
            </a:r>
          </a:p>
        </p:txBody>
      </p:sp>
      <p:sp>
        <p:nvSpPr>
          <p:cNvPr id="273" name="Body Level One…"/>
          <p:cNvSpPr txBox="1"/>
          <p:nvPr>
            <p:ph type="body" idx="1"/>
          </p:nvPr>
        </p:nvSpPr>
        <p:spPr>
          <a:xfrm>
            <a:off x="1270000" y="2768600"/>
            <a:ext cx="10464800" cy="5715000"/>
          </a:xfrm>
          <a:prstGeom prst="rect">
            <a:avLst/>
          </a:prstGeom>
        </p:spPr>
        <p:txBody>
          <a:bodyPr>
            <a:noAutofit/>
          </a:bodyPr>
          <a:lstStyle>
            <a:lvl1pPr>
              <a:spcBef>
                <a:spcPts val="2400"/>
              </a:spcBef>
              <a:defRPr sz="4200"/>
            </a:lvl1pPr>
            <a:lvl2pPr>
              <a:spcBef>
                <a:spcPts val="2400"/>
              </a:spcBef>
              <a:defRPr sz="4200"/>
            </a:lvl2pPr>
            <a:lvl3pPr>
              <a:spcBef>
                <a:spcPts val="2400"/>
              </a:spcBef>
              <a:defRPr sz="4200"/>
            </a:lvl3pPr>
            <a:lvl4pPr>
              <a:spcBef>
                <a:spcPts val="2400"/>
              </a:spcBef>
              <a:defRPr sz="4200"/>
            </a:lvl4pPr>
            <a:lvl5pPr>
              <a:spcBef>
                <a:spcPts val="24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274"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81" name="Title Text"/>
          <p:cNvSpPr txBox="1"/>
          <p:nvPr>
            <p:ph type="title"/>
          </p:nvPr>
        </p:nvSpPr>
        <p:spPr>
          <a:xfrm>
            <a:off x="1270000" y="254000"/>
            <a:ext cx="10477500" cy="2438400"/>
          </a:xfrm>
          <a:prstGeom prst="rect">
            <a:avLst/>
          </a:prstGeom>
        </p:spPr>
        <p:txBody>
          <a:bodyPr lIns="38100" tIns="38100" rIns="38100" bIns="38100">
            <a:noAutofit/>
          </a:bodyPr>
          <a:lstStyle>
            <a:lvl1pPr algn="l">
              <a:defRPr sz="7800"/>
            </a:lvl1pPr>
          </a:lstStyle>
          <a:p>
            <a:pPr/>
            <a:r>
              <a:t>Title Text</a:t>
            </a:r>
          </a:p>
        </p:txBody>
      </p:sp>
      <p:sp>
        <p:nvSpPr>
          <p:cNvPr id="282" name="Body Level One…"/>
          <p:cNvSpPr txBox="1"/>
          <p:nvPr>
            <p:ph type="body" idx="1"/>
          </p:nvPr>
        </p:nvSpPr>
        <p:spPr>
          <a:xfrm>
            <a:off x="1270000" y="2768600"/>
            <a:ext cx="10477500" cy="5727700"/>
          </a:xfrm>
          <a:prstGeom prst="rect">
            <a:avLst/>
          </a:prstGeom>
        </p:spPr>
        <p:txBody>
          <a:bodyPr lIns="38100" tIns="38100" rIns="38100" bIns="38100">
            <a:noAutofit/>
          </a:bodyPr>
          <a:lstStyle>
            <a:lvl1pPr marL="698500" indent="-444500">
              <a:spcBef>
                <a:spcPts val="2300"/>
              </a:spcBef>
              <a:defRPr sz="3800"/>
            </a:lvl1pPr>
            <a:lvl2pPr marL="1041400" indent="-444500">
              <a:spcBef>
                <a:spcPts val="2300"/>
              </a:spcBef>
              <a:defRPr sz="3800"/>
            </a:lvl2pPr>
            <a:lvl3pPr marL="1384300" indent="-444500">
              <a:spcBef>
                <a:spcPts val="2300"/>
              </a:spcBef>
              <a:defRPr sz="3800"/>
            </a:lvl3pPr>
            <a:lvl4pPr marL="1739900" indent="-444500">
              <a:spcBef>
                <a:spcPts val="2300"/>
              </a:spcBef>
              <a:defRPr sz="3800"/>
            </a:lvl4pPr>
            <a:lvl5pPr marL="2082800" indent="-444500">
              <a:spcBef>
                <a:spcPts val="23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283" name="Slide Number"/>
          <p:cNvSpPr txBox="1"/>
          <p:nvPr>
            <p:ph type="sldNum" sz="quarter" idx="2"/>
          </p:nvPr>
        </p:nvSpPr>
        <p:spPr>
          <a:xfrm>
            <a:off x="6350000" y="9321800"/>
            <a:ext cx="292100" cy="317500"/>
          </a:xfrm>
          <a:prstGeom prst="rect">
            <a:avLst/>
          </a:prstGeom>
        </p:spPr>
        <p:txBody>
          <a:bodyPr lIns="38100" tIns="38100" rIns="38100" bIns="38100">
            <a:spAutoFit/>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90" name="Title Text"/>
          <p:cNvSpPr txBox="1"/>
          <p:nvPr>
            <p:ph type="title"/>
          </p:nvPr>
        </p:nvSpPr>
        <p:spPr>
          <a:prstGeom prst="rect">
            <a:avLst/>
          </a:prstGeom>
        </p:spPr>
        <p:txBody>
          <a:bodyPr>
            <a:noAutofit/>
          </a:bodyPr>
          <a:lstStyle>
            <a:lvl1pPr>
              <a:defRPr sz="8400"/>
            </a:lvl1pPr>
          </a:lstStyle>
          <a:p>
            <a:pPr/>
            <a:r>
              <a:t>Title Text</a:t>
            </a:r>
          </a:p>
        </p:txBody>
      </p:sp>
      <p:sp>
        <p:nvSpPr>
          <p:cNvPr id="291" name="Body Level One…"/>
          <p:cNvSpPr txBox="1"/>
          <p:nvPr>
            <p:ph type="body" idx="1"/>
          </p:nvPr>
        </p:nvSpPr>
        <p:spPr>
          <a:xfrm>
            <a:off x="1270000" y="2768600"/>
            <a:ext cx="10464800" cy="5715000"/>
          </a:xfrm>
          <a:prstGeom prst="rect">
            <a:avLst/>
          </a:prstGeom>
        </p:spPr>
        <p:txBody>
          <a:bodyPr>
            <a:noAutofit/>
          </a:bodyPr>
          <a:lstStyle>
            <a:lvl1pPr>
              <a:spcBef>
                <a:spcPts val="2400"/>
              </a:spcBef>
              <a:defRPr sz="4200"/>
            </a:lvl1pPr>
            <a:lvl2pPr>
              <a:spcBef>
                <a:spcPts val="2400"/>
              </a:spcBef>
              <a:defRPr sz="4200"/>
            </a:lvl2pPr>
            <a:lvl3pPr>
              <a:spcBef>
                <a:spcPts val="2400"/>
              </a:spcBef>
              <a:defRPr sz="4200"/>
            </a:lvl3pPr>
            <a:lvl4pPr>
              <a:spcBef>
                <a:spcPts val="2400"/>
              </a:spcBef>
              <a:defRPr sz="4200"/>
            </a:lvl4pPr>
            <a:lvl5pPr>
              <a:spcBef>
                <a:spcPts val="24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292"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99" name="Title Text"/>
          <p:cNvSpPr txBox="1"/>
          <p:nvPr>
            <p:ph type="title"/>
          </p:nvPr>
        </p:nvSpPr>
        <p:spPr>
          <a:prstGeom prst="rect">
            <a:avLst/>
          </a:prstGeom>
        </p:spPr>
        <p:txBody>
          <a:bodyPr>
            <a:noAutofit/>
          </a:bodyPr>
          <a:lstStyle>
            <a:lvl1pPr>
              <a:defRPr sz="8400"/>
            </a:lvl1pPr>
          </a:lstStyle>
          <a:p>
            <a:pPr/>
            <a:r>
              <a:t>Title Text</a:t>
            </a:r>
          </a:p>
        </p:txBody>
      </p:sp>
      <p:sp>
        <p:nvSpPr>
          <p:cNvPr id="300"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307" name="Title Text"/>
          <p:cNvSpPr txBox="1"/>
          <p:nvPr>
            <p:ph type="title"/>
          </p:nvPr>
        </p:nvSpPr>
        <p:spPr>
          <a:xfrm>
            <a:off x="1270000" y="1638300"/>
            <a:ext cx="10464800" cy="3302000"/>
          </a:xfrm>
          <a:prstGeom prst="rect">
            <a:avLst/>
          </a:prstGeom>
        </p:spPr>
        <p:txBody>
          <a:bodyPr anchor="b">
            <a:noAutofit/>
          </a:bodyPr>
          <a:lstStyle>
            <a:lvl1pPr>
              <a:defRPr sz="8400"/>
            </a:lvl1pPr>
          </a:lstStyle>
          <a:p>
            <a:pPr/>
            <a:r>
              <a:t>Title Text</a:t>
            </a:r>
          </a:p>
        </p:txBody>
      </p:sp>
      <p:sp>
        <p:nvSpPr>
          <p:cNvPr id="308" name="Body Level One…"/>
          <p:cNvSpPr txBox="1"/>
          <p:nvPr>
            <p:ph type="body" sz="quarter" idx="1"/>
          </p:nvPr>
        </p:nvSpPr>
        <p:spPr>
          <a:xfrm>
            <a:off x="1270000" y="5029200"/>
            <a:ext cx="10464800" cy="1130300"/>
          </a:xfrm>
          <a:prstGeom prst="rect">
            <a:avLst/>
          </a:prstGeom>
        </p:spPr>
        <p:txBody>
          <a:bodyPr anchor="t">
            <a:noAutofit/>
          </a:bodyPr>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309"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and Content copy">
    <p:spTree>
      <p:nvGrpSpPr>
        <p:cNvPr id="1" name=""/>
        <p:cNvGrpSpPr/>
        <p:nvPr/>
      </p:nvGrpSpPr>
      <p:grpSpPr>
        <a:xfrm>
          <a:off x="0" y="0"/>
          <a:ext cx="0" cy="0"/>
          <a:chOff x="0" y="0"/>
          <a:chExt cx="0" cy="0"/>
        </a:xfrm>
      </p:grpSpPr>
      <p:sp>
        <p:nvSpPr>
          <p:cNvPr id="316" name="Title Text"/>
          <p:cNvSpPr txBox="1"/>
          <p:nvPr>
            <p:ph type="title"/>
          </p:nvPr>
        </p:nvSpPr>
        <p:spPr>
          <a:xfrm>
            <a:off x="975359" y="433493"/>
            <a:ext cx="11054082" cy="2492588"/>
          </a:xfrm>
          <a:prstGeom prst="rect">
            <a:avLst/>
          </a:prstGeom>
        </p:spPr>
        <p:txBody>
          <a:bodyPr lIns="54186" tIns="54186" rIns="54186" bIns="54186">
            <a:noAutofit/>
          </a:bodyPr>
          <a:lstStyle>
            <a:lvl1pPr defTabSz="914400">
              <a:defRPr sz="6200">
                <a:uFill>
                  <a:solidFill>
                    <a:srgbClr val="004DD6"/>
                  </a:solidFill>
                </a:uFill>
              </a:defRPr>
            </a:lvl1pPr>
          </a:lstStyle>
          <a:p>
            <a:pPr/>
            <a:r>
              <a:t>Title Text</a:t>
            </a:r>
          </a:p>
        </p:txBody>
      </p:sp>
      <p:sp>
        <p:nvSpPr>
          <p:cNvPr id="317" name="Body Level One…"/>
          <p:cNvSpPr txBox="1"/>
          <p:nvPr>
            <p:ph type="body" idx="1"/>
          </p:nvPr>
        </p:nvSpPr>
        <p:spPr>
          <a:xfrm>
            <a:off x="975359" y="2926079"/>
            <a:ext cx="11054082" cy="6827522"/>
          </a:xfrm>
          <a:prstGeom prst="rect">
            <a:avLst/>
          </a:prstGeom>
        </p:spPr>
        <p:txBody>
          <a:bodyPr lIns="54186" tIns="54186" rIns="54186" bIns="54186" anchor="t">
            <a:noAutofit/>
          </a:bodyPr>
          <a:lstStyle>
            <a:lvl1pPr marL="471487" indent="-471487" defTabSz="914400">
              <a:spcBef>
                <a:spcPts val="700"/>
              </a:spcBef>
              <a:buSzPct val="125000"/>
              <a:defRPr sz="4400">
                <a:uFill>
                  <a:solidFill>
                    <a:srgbClr val="000000"/>
                  </a:solidFill>
                </a:uFill>
              </a:defRPr>
            </a:lvl1pPr>
            <a:lvl2pPr marL="845003" indent="-387803" defTabSz="914400">
              <a:spcBef>
                <a:spcPts val="600"/>
              </a:spcBef>
              <a:buSzPct val="125000"/>
              <a:defRPr sz="3800">
                <a:uFill>
                  <a:solidFill>
                    <a:srgbClr val="000000"/>
                  </a:solidFill>
                </a:uFill>
              </a:defRPr>
            </a:lvl2pPr>
            <a:lvl3pPr marL="1238250" indent="-323850" defTabSz="914400">
              <a:spcBef>
                <a:spcPts val="500"/>
              </a:spcBef>
              <a:buSzPct val="125000"/>
              <a:defRPr sz="3400">
                <a:uFill>
                  <a:solidFill>
                    <a:srgbClr val="000000"/>
                  </a:solidFill>
                </a:uFill>
              </a:defRPr>
            </a:lvl3pPr>
            <a:lvl4pPr marL="1691639" indent="-320039" defTabSz="914400">
              <a:spcBef>
                <a:spcPts val="400"/>
              </a:spcBef>
              <a:buSzPct val="125000"/>
              <a:defRPr sz="2800">
                <a:uFill>
                  <a:solidFill>
                    <a:srgbClr val="000000"/>
                  </a:solidFill>
                </a:uFill>
              </a:defRPr>
            </a:lvl4pPr>
            <a:lvl5pPr marL="2148839" indent="-320039" defTabSz="914400">
              <a:spcBef>
                <a:spcPts val="400"/>
              </a:spcBef>
              <a:buSzPct val="125000"/>
              <a:defRPr sz="2800">
                <a:uFill>
                  <a:solidFill>
                    <a:srgbClr val="000000"/>
                  </a:solidFill>
                </a:uFill>
              </a:defRPr>
            </a:lvl5pPr>
          </a:lstStyle>
          <a:p>
            <a:pPr/>
            <a:r>
              <a:t>Body Level One</a:t>
            </a:r>
          </a:p>
          <a:p>
            <a:pPr lvl="1"/>
            <a:r>
              <a:t>Body Level Two</a:t>
            </a:r>
          </a:p>
          <a:p>
            <a:pPr lvl="2"/>
            <a:r>
              <a:t>Body Level Three</a:t>
            </a:r>
          </a:p>
          <a:p>
            <a:pPr lvl="3"/>
            <a:r>
              <a:t>Body Level Four</a:t>
            </a:r>
          </a:p>
          <a:p>
            <a:pPr lvl="4"/>
            <a:r>
              <a:t>Body Level Five</a:t>
            </a:r>
          </a:p>
        </p:txBody>
      </p:sp>
      <p:sp>
        <p:nvSpPr>
          <p:cNvPr id="318" name="Slide Number"/>
          <p:cNvSpPr txBox="1"/>
          <p:nvPr>
            <p:ph type="sldNum" sz="quarter" idx="2"/>
          </p:nvPr>
        </p:nvSpPr>
        <p:spPr>
          <a:xfrm>
            <a:off x="12017983" y="9162062"/>
            <a:ext cx="336577" cy="400474"/>
          </a:xfrm>
          <a:prstGeom prst="rect">
            <a:avLst/>
          </a:prstGeom>
        </p:spPr>
        <p:txBody>
          <a:bodyPr lIns="54186" tIns="54186" rIns="54186" bIns="54186">
            <a:spAutoFit/>
          </a:bodyPr>
          <a:lstStyle>
            <a:lvl1pPr algn="r" defTabSz="914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p:spTree>
      <p:nvGrpSpPr>
        <p:cNvPr id="1" name=""/>
        <p:cNvGrpSpPr/>
        <p:nvPr/>
      </p:nvGrpSpPr>
      <p:grpSpPr>
        <a:xfrm>
          <a:off x="0" y="0"/>
          <a:ext cx="0" cy="0"/>
          <a:chOff x="0" y="0"/>
          <a:chExt cx="0" cy="0"/>
        </a:xfrm>
      </p:grpSpPr>
      <p:sp>
        <p:nvSpPr>
          <p:cNvPr id="325" name="Title Text"/>
          <p:cNvSpPr txBox="1"/>
          <p:nvPr>
            <p:ph type="title"/>
          </p:nvPr>
        </p:nvSpPr>
        <p:spPr>
          <a:xfrm>
            <a:off x="975359" y="866986"/>
            <a:ext cx="11054082" cy="1625601"/>
          </a:xfrm>
          <a:prstGeom prst="rect">
            <a:avLst/>
          </a:prstGeom>
        </p:spPr>
        <p:txBody>
          <a:bodyPr lIns="54186" tIns="54186" rIns="54186" bIns="54186">
            <a:noAutofit/>
          </a:bodyPr>
          <a:lstStyle>
            <a:lvl1pPr defTabSz="914400">
              <a:defRPr sz="6200">
                <a:uFill>
                  <a:solidFill>
                    <a:srgbClr val="004DD6"/>
                  </a:solidFill>
                </a:uFill>
              </a:defRPr>
            </a:lvl1pPr>
          </a:lstStyle>
          <a:p>
            <a:pPr/>
            <a:r>
              <a:t>Title Text</a:t>
            </a:r>
          </a:p>
        </p:txBody>
      </p:sp>
      <p:sp>
        <p:nvSpPr>
          <p:cNvPr id="326" name="Slide Number"/>
          <p:cNvSpPr txBox="1"/>
          <p:nvPr>
            <p:ph type="sldNum" sz="quarter" idx="2"/>
          </p:nvPr>
        </p:nvSpPr>
        <p:spPr>
          <a:xfrm>
            <a:off x="12017983" y="9162062"/>
            <a:ext cx="336577" cy="400474"/>
          </a:xfrm>
          <a:prstGeom prst="rect">
            <a:avLst/>
          </a:prstGeom>
        </p:spPr>
        <p:txBody>
          <a:bodyPr lIns="54186" tIns="54186" rIns="54186" bIns="54186">
            <a:spAutoFit/>
          </a:bodyPr>
          <a:lstStyle>
            <a:lvl1pPr algn="r" defTabSz="914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p:spTree>
      <p:nvGrpSpPr>
        <p:cNvPr id="1" name=""/>
        <p:cNvGrpSpPr/>
        <p:nvPr/>
      </p:nvGrpSpPr>
      <p:grpSpPr>
        <a:xfrm>
          <a:off x="0" y="0"/>
          <a:ext cx="0" cy="0"/>
          <a:chOff x="0" y="0"/>
          <a:chExt cx="0" cy="0"/>
        </a:xfrm>
      </p:grpSpPr>
      <p:sp>
        <p:nvSpPr>
          <p:cNvPr id="333" name="Title Text"/>
          <p:cNvSpPr txBox="1"/>
          <p:nvPr>
            <p:ph type="title"/>
          </p:nvPr>
        </p:nvSpPr>
        <p:spPr>
          <a:xfrm>
            <a:off x="975359" y="866986"/>
            <a:ext cx="11054082" cy="1625601"/>
          </a:xfrm>
          <a:prstGeom prst="rect">
            <a:avLst/>
          </a:prstGeom>
        </p:spPr>
        <p:txBody>
          <a:bodyPr lIns="54186" tIns="54186" rIns="54186" bIns="54186">
            <a:noAutofit/>
          </a:bodyPr>
          <a:lstStyle>
            <a:lvl1pPr defTabSz="914400">
              <a:defRPr sz="6200">
                <a:uFill>
                  <a:solidFill>
                    <a:srgbClr val="004DD6"/>
                  </a:solidFill>
                </a:uFill>
              </a:defRPr>
            </a:lvl1pPr>
          </a:lstStyle>
          <a:p>
            <a:pPr/>
            <a:r>
              <a:t>Title Text</a:t>
            </a:r>
          </a:p>
        </p:txBody>
      </p:sp>
      <p:sp>
        <p:nvSpPr>
          <p:cNvPr id="334" name="Slide Number"/>
          <p:cNvSpPr txBox="1"/>
          <p:nvPr>
            <p:ph type="sldNum" sz="quarter" idx="2"/>
          </p:nvPr>
        </p:nvSpPr>
        <p:spPr>
          <a:xfrm>
            <a:off x="12017983" y="9162062"/>
            <a:ext cx="336577" cy="400474"/>
          </a:xfrm>
          <a:prstGeom prst="rect">
            <a:avLst/>
          </a:prstGeom>
        </p:spPr>
        <p:txBody>
          <a:bodyPr lIns="54186" tIns="54186" rIns="54186" bIns="54186">
            <a:spAutoFit/>
          </a:bodyPr>
          <a:lstStyle>
            <a:lvl1pPr algn="r" defTabSz="914400">
              <a:buClr>
                <a:srgbClr val="000000"/>
              </a:buClr>
              <a:defRPr>
                <a:solidFill>
                  <a:srgbClr val="000000"/>
                </a:solidFill>
                <a:uFill>
                  <a:solidFill>
                    <a:srgbClr val="000000"/>
                  </a:solidFill>
                </a:uFill>
                <a:latin typeface="Comic Sans MS"/>
                <a:ea typeface="Comic Sans MS"/>
                <a:cs typeface="Comic Sans MS"/>
                <a:sym typeface="Comic Sans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341" name="Image"/>
          <p:cNvSpPr/>
          <p:nvPr>
            <p:ph type="pic" sz="half" idx="21"/>
          </p:nvPr>
        </p:nvSpPr>
        <p:spPr>
          <a:xfrm>
            <a:off x="3454400" y="1803400"/>
            <a:ext cx="6096000" cy="4572000"/>
          </a:xfrm>
          <a:prstGeom prst="rect">
            <a:avLst/>
          </a:prstGeom>
          <a:effectLst>
            <a:reflection blurRad="0" stA="50000" stPos="0" endA="0" endPos="40000" dist="0" dir="5400000" fadeDir="5400000" sx="100000" sy="-100000" kx="0" ky="0" algn="bl" rotWithShape="0"/>
          </a:effectLst>
        </p:spPr>
        <p:txBody>
          <a:bodyPr lIns="91439" tIns="45719" rIns="91439" bIns="45719" anchor="t">
            <a:noAutofit/>
          </a:bodyPr>
          <a:lstStyle/>
          <a:p>
            <a:pPr/>
          </a:p>
        </p:txBody>
      </p:sp>
      <p:sp>
        <p:nvSpPr>
          <p:cNvPr id="342" name="Title Text"/>
          <p:cNvSpPr txBox="1"/>
          <p:nvPr>
            <p:ph type="title"/>
          </p:nvPr>
        </p:nvSpPr>
        <p:spPr>
          <a:xfrm>
            <a:off x="1270000" y="7366000"/>
            <a:ext cx="10464800" cy="1701800"/>
          </a:xfrm>
          <a:prstGeom prst="rect">
            <a:avLst/>
          </a:prstGeom>
        </p:spPr>
        <p:txBody>
          <a:bodyPr>
            <a:noAutofit/>
          </a:bodyPr>
          <a:lstStyle>
            <a:lvl1pPr>
              <a:defRPr sz="8400"/>
            </a:lvl1pPr>
          </a:lstStyle>
          <a:p>
            <a:pPr/>
            <a:r>
              <a:t>Title Text</a:t>
            </a:r>
          </a:p>
        </p:txBody>
      </p:sp>
      <p:sp>
        <p:nvSpPr>
          <p:cNvPr id="343"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16">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idx="1"/>
          </p:nvPr>
        </p:nvSpPr>
        <p:spPr>
          <a:xfrm>
            <a:off x="1270000" y="2768600"/>
            <a:ext cx="10464800" cy="5715000"/>
          </a:xfrm>
          <a:prstGeom prst="rect">
            <a:avLst/>
          </a:prstGeom>
        </p:spPr>
        <p:txBody>
          <a:bodyPr/>
          <a:lstStyle>
            <a:lvl1pPr>
              <a:spcBef>
                <a:spcPts val="2500"/>
              </a:spcBef>
            </a:lvl1pPr>
            <a:lvl2pPr>
              <a:spcBef>
                <a:spcPts val="2500"/>
              </a:spcBef>
            </a:lvl2pPr>
            <a:lvl3pPr>
              <a:spcBef>
                <a:spcPts val="2500"/>
              </a:spcBef>
            </a:lvl3pPr>
            <a:lvl4pPr>
              <a:spcBef>
                <a:spcPts val="2500"/>
              </a:spcBef>
            </a:lvl4pPr>
            <a:lvl5pPr>
              <a:spcBef>
                <a:spcPts val="2500"/>
              </a:spcBef>
            </a:lvl5p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alidadeDeSoftware">
    <p:bg>
      <p:bgPr>
        <a:solidFill>
          <a:srgbClr val="FFFFFF"/>
        </a:solidFill>
      </p:bgPr>
    </p:bg>
    <p:spTree>
      <p:nvGrpSpPr>
        <p:cNvPr id="1" name=""/>
        <p:cNvGrpSpPr/>
        <p:nvPr/>
      </p:nvGrpSpPr>
      <p:grpSpPr>
        <a:xfrm>
          <a:off x="0" y="0"/>
          <a:ext cx="0" cy="0"/>
          <a:chOff x="0" y="0"/>
          <a:chExt cx="0" cy="0"/>
        </a:xfrm>
      </p:grpSpPr>
      <p:sp>
        <p:nvSpPr>
          <p:cNvPr id="350" name="Title Text"/>
          <p:cNvSpPr txBox="1"/>
          <p:nvPr>
            <p:ph type="title"/>
          </p:nvPr>
        </p:nvSpPr>
        <p:spPr>
          <a:xfrm>
            <a:off x="977900" y="431800"/>
            <a:ext cx="11049000" cy="2489200"/>
          </a:xfrm>
          <a:prstGeom prst="rect">
            <a:avLst/>
          </a:prstGeom>
        </p:spPr>
        <p:txBody>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pPr/>
            <a:r>
              <a:t>Title Text</a:t>
            </a:r>
          </a:p>
        </p:txBody>
      </p:sp>
      <p:sp>
        <p:nvSpPr>
          <p:cNvPr id="351" name="Body Level One…"/>
          <p:cNvSpPr txBox="1"/>
          <p:nvPr>
            <p:ph type="body" idx="1"/>
          </p:nvPr>
        </p:nvSpPr>
        <p:spPr>
          <a:xfrm>
            <a:off x="977900" y="2921000"/>
            <a:ext cx="11049000" cy="6832600"/>
          </a:xfrm>
          <a:prstGeom prst="rect">
            <a:avLst/>
          </a:prstGeom>
        </p:spPr>
        <p:txBody>
          <a:bodyPr anchor="t"/>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pPr/>
            <a:r>
              <a:t>Body Level One</a:t>
            </a:r>
          </a:p>
          <a:p>
            <a:pPr lvl="1"/>
            <a:r>
              <a:t>Body Level Two</a:t>
            </a:r>
          </a:p>
          <a:p>
            <a:pPr lvl="2"/>
            <a:r>
              <a:t>Body Level Three</a:t>
            </a:r>
          </a:p>
          <a:p>
            <a:pPr lvl="3"/>
            <a:r>
              <a:t>Body Level Four</a:t>
            </a:r>
          </a:p>
          <a:p>
            <a:pPr lvl="4"/>
            <a:r>
              <a:t>Body Level Five</a:t>
            </a:r>
          </a:p>
        </p:txBody>
      </p:sp>
      <p:sp>
        <p:nvSpPr>
          <p:cNvPr id="352" name="Slide Number"/>
          <p:cNvSpPr txBox="1"/>
          <p:nvPr>
            <p:ph type="sldNum" sz="quarter" idx="2"/>
          </p:nvPr>
        </p:nvSpPr>
        <p:spPr>
          <a:xfrm>
            <a:off x="6229773" y="9080500"/>
            <a:ext cx="546101" cy="565857"/>
          </a:xfrm>
          <a:prstGeom prst="rect">
            <a:avLst/>
          </a:prstGeom>
        </p:spPr>
        <p:txBody>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59" name="Title Text"/>
          <p:cNvSpPr txBox="1"/>
          <p:nvPr>
            <p:ph type="title"/>
          </p:nvPr>
        </p:nvSpPr>
        <p:spPr>
          <a:xfrm>
            <a:off x="1270000" y="2971800"/>
            <a:ext cx="10464800" cy="3810000"/>
          </a:xfrm>
          <a:prstGeom prst="rect">
            <a:avLst/>
          </a:prstGeom>
        </p:spPr>
        <p:txBody>
          <a:bodyPr>
            <a:noAutofit/>
          </a:bodyPr>
          <a:lstStyle>
            <a:lvl1pPr>
              <a:defRPr sz="8400"/>
            </a:lvl1pPr>
          </a:lstStyle>
          <a:p>
            <a:pPr/>
            <a:r>
              <a:t>Title Text</a:t>
            </a:r>
          </a:p>
        </p:txBody>
      </p:sp>
      <p:sp>
        <p:nvSpPr>
          <p:cNvPr id="360"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367" name="Title Text"/>
          <p:cNvSpPr txBox="1"/>
          <p:nvPr>
            <p:ph type="title"/>
          </p:nvPr>
        </p:nvSpPr>
        <p:spPr>
          <a:prstGeom prst="rect">
            <a:avLst/>
          </a:prstGeom>
        </p:spPr>
        <p:txBody>
          <a:bodyPr>
            <a:noAutofit/>
          </a:bodyPr>
          <a:lstStyle>
            <a:lvl1pPr>
              <a:defRPr sz="8400"/>
            </a:lvl1pPr>
          </a:lstStyle>
          <a:p>
            <a:pPr/>
            <a:r>
              <a:t>Title Text</a:t>
            </a:r>
          </a:p>
        </p:txBody>
      </p:sp>
      <p:sp>
        <p:nvSpPr>
          <p:cNvPr id="368" name="Body Level One…"/>
          <p:cNvSpPr txBox="1"/>
          <p:nvPr>
            <p:ph type="body" idx="1"/>
          </p:nvPr>
        </p:nvSpPr>
        <p:spPr>
          <a:xfrm>
            <a:off x="1270000" y="2768600"/>
            <a:ext cx="10464800" cy="5715000"/>
          </a:xfrm>
          <a:prstGeom prst="rect">
            <a:avLst/>
          </a:prstGeom>
        </p:spPr>
        <p:txBody>
          <a:bodyPr numCol="2" spcCol="523240" anchor="t">
            <a:noAutofit/>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369" name="Slide Number"/>
          <p:cNvSpPr txBox="1"/>
          <p:nvPr>
            <p:ph type="sldNum" sz="quarter" idx="2"/>
          </p:nvPr>
        </p:nvSpPr>
        <p:spPr>
          <a:xfrm>
            <a:off x="6324600" y="9258300"/>
            <a:ext cx="342900" cy="368300"/>
          </a:xfrm>
          <a:prstGeom prst="rect">
            <a:avLst/>
          </a:prstGeom>
        </p:spPr>
        <p:txBody>
          <a:bodyPr>
            <a:spAutoFit/>
          </a:bodyPr>
          <a:lstStyle>
            <a:lvl1pPr>
              <a:defRPr sz="18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76" name="Title Text"/>
          <p:cNvSpPr txBox="1"/>
          <p:nvPr>
            <p:ph type="title"/>
          </p:nvPr>
        </p:nvSpPr>
        <p:spPr>
          <a:xfrm>
            <a:off x="1270000" y="254000"/>
            <a:ext cx="10477500" cy="2438400"/>
          </a:xfrm>
          <a:prstGeom prst="rect">
            <a:avLst/>
          </a:prstGeom>
        </p:spPr>
        <p:txBody>
          <a:bodyPr lIns="38100" tIns="38100" rIns="38100" bIns="38100">
            <a:noAutofit/>
          </a:bodyPr>
          <a:lstStyle>
            <a:lvl1pPr algn="l">
              <a:defRPr sz="7800"/>
            </a:lvl1pPr>
          </a:lstStyle>
          <a:p>
            <a:pPr/>
            <a:r>
              <a:t>Title Text</a:t>
            </a:r>
          </a:p>
        </p:txBody>
      </p:sp>
      <p:sp>
        <p:nvSpPr>
          <p:cNvPr id="377" name="Slide Number"/>
          <p:cNvSpPr txBox="1"/>
          <p:nvPr>
            <p:ph type="sldNum" sz="quarter" idx="2"/>
          </p:nvPr>
        </p:nvSpPr>
        <p:spPr>
          <a:xfrm>
            <a:off x="6350000" y="9321800"/>
            <a:ext cx="292100" cy="317500"/>
          </a:xfrm>
          <a:prstGeom prst="rect">
            <a:avLst/>
          </a:prstGeom>
        </p:spPr>
        <p:txBody>
          <a:bodyPr lIns="38100" tIns="38100" rIns="38100" bIns="38100">
            <a:spAutoFit/>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46" name="Title Text"/>
          <p:cNvSpPr txBox="1"/>
          <p:nvPr>
            <p:ph type="title"/>
          </p:nvPr>
        </p:nvSpPr>
        <p:spPr>
          <a:prstGeom prst="rect">
            <a:avLst/>
          </a:prstGeom>
        </p:spPr>
        <p:txBody>
          <a:bodyPr/>
          <a:lstStyle/>
          <a:p>
            <a:pPr/>
            <a:r>
              <a:t>Title Text</a:t>
            </a:r>
          </a:p>
        </p:txBody>
      </p:sp>
      <p:sp>
        <p:nvSpPr>
          <p:cNvPr id="47" name="Body Level One…"/>
          <p:cNvSpPr txBox="1"/>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70" name="Title Text"/>
          <p:cNvSpPr txBox="1"/>
          <p:nvPr>
            <p:ph type="title"/>
          </p:nvPr>
        </p:nvSpPr>
        <p:spPr>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78" name="Title Text"/>
          <p:cNvSpPr txBox="1"/>
          <p:nvPr>
            <p:ph type="title"/>
          </p:nvPr>
        </p:nvSpPr>
        <p:spPr>
          <a:xfrm>
            <a:off x="1270000" y="2971800"/>
            <a:ext cx="10464800" cy="3810000"/>
          </a:xfrm>
          <a:prstGeom prst="rect">
            <a:avLst/>
          </a:prstGeom>
        </p:spPr>
        <p:txBody>
          <a:bodyPr/>
          <a:lstStyle/>
          <a:p>
            <a:pPr/>
            <a:r>
              <a:t>Title Text</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6343650" y="9283700"/>
            <a:ext cx="317500" cy="342900"/>
          </a:xfrm>
          <a:prstGeom prst="rect">
            <a:avLst/>
          </a:prstGeom>
          <a:ln w="12700">
            <a:miter lim="400000"/>
          </a:ln>
        </p:spPr>
        <p:txBody>
          <a:bodyPr wrap="none" lIns="50800" tIns="50800" rIns="50800" bIns="50800">
            <a:normAutofit fontScale="100000" lnSpcReduction="0"/>
          </a:bodyPr>
          <a:lstStyle>
            <a:lvl1pPr algn="ctr" defTabSz="584200">
              <a:defRPr sz="1600">
                <a:solidFill>
                  <a:srgbClr val="FFFFFF"/>
                </a:solidFill>
                <a:latin typeface="+mn-lt"/>
                <a:ea typeface="+mn-ea"/>
                <a:cs typeface="+mn-cs"/>
                <a:sym typeface="Gill San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200" u="none">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b="0" baseline="0" cap="none" i="0" spc="0" strike="noStrike" sz="4000" u="none">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http://www.faqs.org/docs/artu/index.html" TargetMode="Externa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http://www.faqs.org/docs/artu/index.html" TargetMode="Externa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hyperlink" Target="http://pauloborba.cin.ufpe.br" TargetMode="Externa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171.png"/><Relationship Id="rId4" Type="http://schemas.openxmlformats.org/officeDocument/2006/relationships/image" Target="../media/image172.png"/><Relationship Id="rId5" Type="http://schemas.openxmlformats.org/officeDocument/2006/relationships/image" Target="../media/image173.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image" Target="../media/image176.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7.png"/><Relationship Id="rId3" Type="http://schemas.openxmlformats.org/officeDocument/2006/relationships/image" Target="../media/image178.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9.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hyperlink" Target="http://pauloborba.cin.ufpe.br"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80.png"/><Relationship Id="rId3" Type="http://schemas.openxmlformats.org/officeDocument/2006/relationships/image" Target="../media/image181.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82.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s>

</file>

<file path=ppt/slides/_rels/slide1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6.png"/><Relationship Id="rId3" Type="http://schemas.openxmlformats.org/officeDocument/2006/relationships/image" Target="../media/image187.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8.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9.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9.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3.png"/><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97.png"/><Relationship Id="rId3" Type="http://schemas.openxmlformats.org/officeDocument/2006/relationships/image" Target="../media/image198.png"/><Relationship Id="rId4" Type="http://schemas.openxmlformats.org/officeDocument/2006/relationships/image" Target="../media/image199.png"/><Relationship Id="rId5" Type="http://schemas.openxmlformats.org/officeDocument/2006/relationships/image" Target="../media/image200.png"/><Relationship Id="rId6" Type="http://schemas.openxmlformats.org/officeDocument/2006/relationships/image" Target="../media/image201.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97.pn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7.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9.png"/><Relationship Id="rId3" Type="http://schemas.openxmlformats.org/officeDocument/2006/relationships/image" Target="../media/image210.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1.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5.png"/><Relationship Id="rId3" Type="http://schemas.openxmlformats.org/officeDocument/2006/relationships/image" Target="../media/image216.png"/><Relationship Id="rId4" Type="http://schemas.openxmlformats.org/officeDocument/2006/relationships/image" Target="../media/image217.png"/><Relationship Id="rId5" Type="http://schemas.openxmlformats.org/officeDocument/2006/relationships/image" Target="../media/image218.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9.png"/><Relationship Id="rId3" Type="http://schemas.openxmlformats.org/officeDocument/2006/relationships/image" Target="../media/image220.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221.pn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24.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25.png"/><Relationship Id="rId3" Type="http://schemas.openxmlformats.org/officeDocument/2006/relationships/image" Target="../media/image226.png"/><Relationship Id="rId4" Type="http://schemas.openxmlformats.org/officeDocument/2006/relationships/image" Target="../media/image227.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228.png"/><Relationship Id="rId4" Type="http://schemas.openxmlformats.org/officeDocument/2006/relationships/image" Target="../media/image229.png"/><Relationship Id="rId5" Type="http://schemas.openxmlformats.org/officeDocument/2006/relationships/image" Target="../media/image230.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1.png"/><Relationship Id="rId3" Type="http://schemas.openxmlformats.org/officeDocument/2006/relationships/image" Target="../media/image232.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3.png"/><Relationship Id="rId3" Type="http://schemas.openxmlformats.org/officeDocument/2006/relationships/image" Target="../media/image234.png"/><Relationship Id="rId4" Type="http://schemas.openxmlformats.org/officeDocument/2006/relationships/image" Target="../media/image235.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6.png"/><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39.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0.png"/><Relationship Id="rId3" Type="http://schemas.openxmlformats.org/officeDocument/2006/relationships/image" Target="../media/image241.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2.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3.png"/><Relationship Id="rId3" Type="http://schemas.openxmlformats.org/officeDocument/2006/relationships/image" Target="../media/image244.png"/><Relationship Id="rId4" Type="http://schemas.openxmlformats.org/officeDocument/2006/relationships/image" Target="../media/image245.png"/><Relationship Id="rId5" Type="http://schemas.openxmlformats.org/officeDocument/2006/relationships/image" Target="../media/image242.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7.png"/><Relationship Id="rId3" Type="http://schemas.openxmlformats.org/officeDocument/2006/relationships/image" Target="../media/image248.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49.png"/><Relationship Id="rId3" Type="http://schemas.openxmlformats.org/officeDocument/2006/relationships/image" Target="../media/image250.png"/><Relationship Id="rId4" Type="http://schemas.openxmlformats.org/officeDocument/2006/relationships/image" Target="../media/image251.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2.png"/><Relationship Id="rId3" Type="http://schemas.openxmlformats.org/officeDocument/2006/relationships/image" Target="../media/image253.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2.png"/><Relationship Id="rId3" Type="http://schemas.openxmlformats.org/officeDocument/2006/relationships/image" Target="../media/image253.png"/><Relationship Id="rId4" Type="http://schemas.openxmlformats.org/officeDocument/2006/relationships/image" Target="../media/image254.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5.png"/><Relationship Id="rId3" Type="http://schemas.openxmlformats.org/officeDocument/2006/relationships/image" Target="../media/image256.png"/><Relationship Id="rId4" Type="http://schemas.openxmlformats.org/officeDocument/2006/relationships/image" Target="../media/image257.png"/><Relationship Id="rId5" Type="http://schemas.openxmlformats.org/officeDocument/2006/relationships/image" Target="../media/image258.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9.png"/><Relationship Id="rId3" Type="http://schemas.openxmlformats.org/officeDocument/2006/relationships/image" Target="../media/image260.png"/><Relationship Id="rId4" Type="http://schemas.openxmlformats.org/officeDocument/2006/relationships/image" Target="../media/image261.png"/><Relationship Id="rId5" Type="http://schemas.openxmlformats.org/officeDocument/2006/relationships/image" Target="../media/image262.png"/><Relationship Id="rId6" Type="http://schemas.openxmlformats.org/officeDocument/2006/relationships/image" Target="../media/image263.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17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hyperlink" Target="https://sites.google.com/a/cin.ufpe.br/engenharia-de-software-e-sistemas-2017-1/home/refatorar-sistemas-utilizar-e-avaliar-padroes-de-projeto-e-codificacao/documentosobreprincipiosdeprojeto" TargetMode="External"/><Relationship Id="rId3" Type="http://schemas.openxmlformats.org/officeDocument/2006/relationships/hyperlink" Target="https://sites.google.com/a/cin.ufpe.br/engenharia-de-software-e-sistemas-2017-1/home/refatorar-sistemas-utilizar-e-avaliar-padroes-de-projeto-e-codificacao/slidesqueresumemvariospontosdolivrodokentbeck" TargetMode="External"/><Relationship Id="rId4" Type="http://schemas.openxmlformats.org/officeDocument/2006/relationships/hyperlink" Target="http://hillside.net/patterns/patterns-catalog" TargetMode="Externa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82.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183.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0.xml"/><Relationship Id="rId3" Type="http://schemas.openxmlformats.org/officeDocument/2006/relationships/hyperlink" Target="http://pauloborba.cin.ufpe.br" TargetMode="Externa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5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0.png"/><Relationship Id="rId3" Type="http://schemas.openxmlformats.org/officeDocument/2006/relationships/image" Target="../media/image5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61.png"/><Relationship Id="rId4" Type="http://schemas.openxmlformats.org/officeDocument/2006/relationships/image" Target="../media/image6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hyperlink" Target="http://pauloborba.cin.ufpe.br" TargetMode="External"/></Relationships>

</file>

<file path=ppt/slides/_rels/slide5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75.png"/><Relationship Id="rId4" Type="http://schemas.openxmlformats.org/officeDocument/2006/relationships/image" Target="../media/image7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77.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dx.doi.org/10.1145/2983990.2984018" TargetMode="External"/><Relationship Id="rId3" Type="http://schemas.openxmlformats.org/officeDocument/2006/relationships/image" Target="../media/image8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hyperlink" Target="http://pauloborba.cin.ufpe.br"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6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84.png"/><Relationship Id="rId4" Type="http://schemas.openxmlformats.org/officeDocument/2006/relationships/image" Target="../media/image8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9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5.png"/><Relationship Id="rId3" Type="http://schemas.openxmlformats.org/officeDocument/2006/relationships/image" Target="../media/image98.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2.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77.xml.rels><?xml version="1.0" encoding="UTF-8"?>
<Relationships xmlns="http://schemas.openxmlformats.org/package/2006/relationships"><Relationship Id="rId1" Type="http://schemas.openxmlformats.org/officeDocument/2006/relationships/slideLayout" Target="../slideLayouts/slideLayout33.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5.png"/><Relationship Id="rId3" Type="http://schemas.openxmlformats.org/officeDocument/2006/relationships/image" Target="../media/image98.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1.png"/><Relationship Id="rId3" Type="http://schemas.openxmlformats.org/officeDocument/2006/relationships/image" Target="../media/image112.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8.png"/><Relationship Id="rId3" Type="http://schemas.openxmlformats.org/officeDocument/2006/relationships/image" Target="../media/image119.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3.png"/><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8.png"/><Relationship Id="rId3" Type="http://schemas.openxmlformats.org/officeDocument/2006/relationships/image" Target="../media/image149.png"/><Relationship Id="rId4" Type="http://schemas.openxmlformats.org/officeDocument/2006/relationships/image" Target="../media/image150.png"/></Relationships>

</file>

<file path=ppt/slides/_rels/slide9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51.png"/><Relationship Id="rId4" Type="http://schemas.openxmlformats.org/officeDocument/2006/relationships/image" Target="../media/image152.png"/><Relationship Id="rId5" Type="http://schemas.openxmlformats.org/officeDocument/2006/relationships/image" Target="../media/image153.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hyperlink" Target="http://pauloborba.cin.ufpe.br" TargetMode="External"/></Relationships>

</file>

<file path=ppt/slides/_rels/slide9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4.png"/><Relationship Id="rId3" Type="http://schemas.openxmlformats.org/officeDocument/2006/relationships/image" Target="../media/image155.png"/><Relationship Id="rId4" Type="http://schemas.openxmlformats.org/officeDocument/2006/relationships/image" Target="../media/image156.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image" Target="../media/image157.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png"/></Relationships>

</file>

<file path=ppt/slides/_rels/slide9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7.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62.png"/><Relationship Id="rId4" Type="http://schemas.openxmlformats.org/officeDocument/2006/relationships/image" Target="../media/image168.png"/><Relationship Id="rId5" Type="http://schemas.openxmlformats.org/officeDocument/2006/relationships/image" Target="../media/image164.png"/><Relationship Id="rId6" Type="http://schemas.openxmlformats.org/officeDocument/2006/relationships/image" Target="../media/image169.png"/><Relationship Id="rId7" Type="http://schemas.openxmlformats.org/officeDocument/2006/relationships/image" Target="../media/image17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387"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388"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Modules and their communication"/>
          <p:cNvSpPr txBox="1"/>
          <p:nvPr>
            <p:ph type="title"/>
          </p:nvPr>
        </p:nvSpPr>
        <p:spPr>
          <a:prstGeom prst="rect">
            <a:avLst/>
          </a:prstGeom>
        </p:spPr>
        <p:txBody>
          <a:bodyPr/>
          <a:lstStyle>
            <a:lvl1pPr defTabSz="566674">
              <a:defRPr sz="7954"/>
            </a:lvl1pPr>
          </a:lstStyle>
          <a:p>
            <a:pPr/>
            <a:r>
              <a:t>Modules and their communication</a:t>
            </a:r>
          </a:p>
        </p:txBody>
      </p:sp>
      <p:pic>
        <p:nvPicPr>
          <p:cNvPr id="427" name="Image" descr="Image"/>
          <p:cNvPicPr>
            <a:picLocks noChangeAspect="1"/>
          </p:cNvPicPr>
          <p:nvPr/>
        </p:nvPicPr>
        <p:blipFill>
          <a:blip r:embed="rId3">
            <a:extLst/>
          </a:blip>
          <a:stretch>
            <a:fillRect/>
          </a:stretch>
        </p:blipFill>
        <p:spPr>
          <a:xfrm>
            <a:off x="1068498" y="2931685"/>
            <a:ext cx="10867803" cy="6464591"/>
          </a:xfrm>
          <a:prstGeom prst="rect">
            <a:avLst/>
          </a:prstGeom>
          <a:ln w="12700">
            <a:miter lim="400000"/>
          </a:ln>
        </p:spPr>
      </p:pic>
      <p:sp>
        <p:nvSpPr>
          <p:cNvPr id="428" name="communication driven by Client…"/>
          <p:cNvSpPr/>
          <p:nvPr/>
        </p:nvSpPr>
        <p:spPr>
          <a:xfrm>
            <a:off x="5978118" y="6883911"/>
            <a:ext cx="5206122" cy="2748946"/>
          </a:xfrm>
          <a:prstGeom prst="wedgeEllipseCallout">
            <a:avLst>
              <a:gd name="adj1" fmla="val -44502"/>
              <a:gd name="adj2" fmla="val -6707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communication driven by Client</a:t>
            </a:r>
          </a:p>
          <a:p>
            <a:pPr algn="ctr" defTabSz="584200">
              <a:lnSpc>
                <a:spcPct val="50000"/>
              </a:lnSpc>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rPr>
                <a:solidFill>
                  <a:srgbClr val="FEFB27"/>
                </a:solidFill>
              </a:rPr>
              <a:t>Client depends on Server</a:t>
            </a:r>
            <a:endParaRPr>
              <a:solidFill>
                <a:srgbClr val="FEFB27"/>
              </a:solidFill>
            </a:endParaRPr>
          </a:p>
          <a:p>
            <a:pPr algn="ctr" defTabSz="584200">
              <a:lnSpc>
                <a:spcPct val="50000"/>
              </a:lnSpc>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data might flow in both directions</a:t>
            </a:r>
          </a:p>
        </p:txBody>
      </p:sp>
      <p:sp>
        <p:nvSpPr>
          <p:cNvPr id="429" name="module,…"/>
          <p:cNvSpPr/>
          <p:nvPr/>
        </p:nvSpPr>
        <p:spPr>
          <a:xfrm>
            <a:off x="93836" y="2820937"/>
            <a:ext cx="3275015" cy="1554642"/>
          </a:xfrm>
          <a:prstGeom prst="wedgeEllipseCallout">
            <a:avLst>
              <a:gd name="adj1" fmla="val 61552"/>
              <a:gd name="adj2" fmla="val 10478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module, </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subsystem,</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component</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Abstraction is more important than size"/>
          <p:cNvSpPr txBox="1"/>
          <p:nvPr>
            <p:ph type="title"/>
          </p:nvPr>
        </p:nvSpPr>
        <p:spPr>
          <a:prstGeom prst="rect">
            <a:avLst/>
          </a:prstGeom>
        </p:spPr>
        <p:txBody>
          <a:bodyPr/>
          <a:lstStyle>
            <a:lvl1pPr defTabSz="566674">
              <a:defRPr sz="7954"/>
            </a:lvl1pPr>
          </a:lstStyle>
          <a:p>
            <a:pPr/>
            <a:r>
              <a:t>Abstraction is more important than size</a:t>
            </a:r>
          </a:p>
        </p:txBody>
      </p:sp>
      <p:sp>
        <p:nvSpPr>
          <p:cNvPr id="942" name="design and code should rely on abstraction…"/>
          <p:cNvSpPr txBox="1"/>
          <p:nvPr>
            <p:ph type="body" idx="1"/>
          </p:nvPr>
        </p:nvSpPr>
        <p:spPr>
          <a:prstGeom prst="rect">
            <a:avLst/>
          </a:prstGeom>
        </p:spPr>
        <p:txBody>
          <a:bodyPr/>
          <a:lstStyle/>
          <a:p>
            <a:pPr/>
            <a:r>
              <a:t>design and code should rely on abstraction</a:t>
            </a:r>
          </a:p>
          <a:p>
            <a:pPr/>
            <a:r>
              <a:t>large methods and classes are often associated with lack of abstraction</a:t>
            </a:r>
          </a:p>
          <a:p>
            <a:pPr/>
            <a:r>
              <a:t>so the emphasis on small methods and classes</a:t>
            </a:r>
          </a:p>
          <a:p>
            <a:pPr/>
            <a:r>
              <a:t>but what matters most is that methods and classes properly apply abstraction</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Direction of control drives  dependence direction…"/>
          <p:cNvSpPr txBox="1"/>
          <p:nvPr>
            <p:ph type="title"/>
          </p:nvPr>
        </p:nvSpPr>
        <p:spPr>
          <a:prstGeom prst="rect">
            <a:avLst/>
          </a:prstGeom>
        </p:spPr>
        <p:txBody>
          <a:bodyPr/>
          <a:lstStyle/>
          <a:p>
            <a:pPr>
              <a:defRPr sz="5600"/>
            </a:pPr>
            <a:r>
              <a:t>Direction of control drives  dependence direction </a:t>
            </a:r>
          </a:p>
          <a:p>
            <a:pPr>
              <a:defRPr sz="5400"/>
            </a:pPr>
            <a:r>
              <a:t>(for reusable code)</a:t>
            </a:r>
          </a:p>
        </p:txBody>
      </p:sp>
      <p:sp>
        <p:nvSpPr>
          <p:cNvPr id="945" name="APIs, libraries, auxiliary classes: custom code calls reusable code…"/>
          <p:cNvSpPr txBox="1"/>
          <p:nvPr>
            <p:ph type="body" idx="1"/>
          </p:nvPr>
        </p:nvSpPr>
        <p:spPr>
          <a:xfrm>
            <a:off x="1270000" y="2451100"/>
            <a:ext cx="10464800" cy="6908800"/>
          </a:xfrm>
          <a:prstGeom prst="rect">
            <a:avLst/>
          </a:prstGeom>
        </p:spPr>
        <p:txBody>
          <a:bodyPr/>
          <a:lstStyle/>
          <a:p>
            <a:pPr/>
            <a:r>
              <a:rPr>
                <a:solidFill>
                  <a:srgbClr val="FEFB27"/>
                </a:solidFill>
              </a:rPr>
              <a:t>APIs, libraries, auxiliary classes</a:t>
            </a:r>
            <a:r>
              <a:t>: </a:t>
            </a:r>
            <a:r>
              <a:t>custom code calls </a:t>
            </a:r>
            <a:r>
              <a:t>r</a:t>
            </a:r>
            <a:r>
              <a:t>eusable code</a:t>
            </a:r>
          </a:p>
          <a:p>
            <a:pPr/>
            <a:r>
              <a:rPr>
                <a:solidFill>
                  <a:srgbClr val="FEFB27"/>
                </a:solidFill>
              </a:rPr>
              <a:t>Frameworks</a:t>
            </a:r>
            <a:r>
              <a:t>: r</a:t>
            </a:r>
            <a:r>
              <a:t>eusable code calls custom code</a:t>
            </a:r>
            <a:r>
              <a:t> </a:t>
            </a:r>
            <a:r>
              <a:rPr>
                <a:solidFill>
                  <a:srgbClr val="F3F9F6"/>
                </a:solidFill>
              </a:rPr>
              <a:t>(inversion of control)</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7" name="Other rules"/>
          <p:cNvSpPr txBox="1"/>
          <p:nvPr>
            <p:ph type="title"/>
          </p:nvPr>
        </p:nvSpPr>
        <p:spPr>
          <a:prstGeom prst="rect">
            <a:avLst/>
          </a:prstGeom>
        </p:spPr>
        <p:txBody>
          <a:bodyPr/>
          <a:lstStyle/>
          <a:p>
            <a:pPr/>
            <a:r>
              <a:t>Other rules</a:t>
            </a:r>
          </a:p>
        </p:txBody>
      </p:sp>
      <p:sp>
        <p:nvSpPr>
          <p:cNvPr id="948" name="Rule of Modularity: Write simple parts connected by clean interfaces.…"/>
          <p:cNvSpPr txBox="1"/>
          <p:nvPr>
            <p:ph type="body" idx="1"/>
          </p:nvPr>
        </p:nvSpPr>
        <p:spPr>
          <a:xfrm>
            <a:off x="1295400" y="2273300"/>
            <a:ext cx="10401300" cy="6997700"/>
          </a:xfrm>
          <a:prstGeom prst="rect">
            <a:avLst/>
          </a:prstGeom>
        </p:spPr>
        <p:txBody>
          <a:bodyPr>
            <a:normAutofit fontScale="100000" lnSpcReduction="0"/>
          </a:bodyPr>
          <a:lstStyle/>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Modularity: Write simple parts connected by clean interfaces.</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Clarity: Clarity is better than cleverness.</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Composition: Design programs to be connected to other programs.</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Separation: Separate policy from mechanism; separate interfaces from engines.</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Simplicity: Design for simplicity; add complexity only where you must.</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Parsimony: Write a big program only when it is clear by demonstration that nothing else will do.</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Transparency: Design for visibility to make inspection and debugging easier.</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Robustness: Robustness is the child of transparency and simplicity.</a:t>
            </a:r>
          </a:p>
          <a:p>
            <a:pPr marL="0" indent="0" defTabSz="438911">
              <a:spcBef>
                <a:spcPts val="200"/>
              </a:spcBef>
              <a:buSzTx/>
              <a:buNone/>
              <a:tabLst>
                <a:tab pos="127000" algn="l"/>
                <a:tab pos="431800" algn="l"/>
              </a:tabLst>
              <a:defRPr sz="2592">
                <a:latin typeface="Trebuchet MS"/>
                <a:ea typeface="Trebuchet MS"/>
                <a:cs typeface="Trebuchet MS"/>
                <a:sym typeface="Trebuchet MS"/>
              </a:defRPr>
            </a:pPr>
            <a:r>
              <a:t>Rule of Representation: Fold knowledge into data so program logic can be stupid and robust.</a:t>
            </a:r>
          </a:p>
        </p:txBody>
      </p:sp>
      <p:sp>
        <p:nvSpPr>
          <p:cNvPr id="949" name="The Art of Unix Programming, Eric Raymond"/>
          <p:cNvSpPr txBox="1"/>
          <p:nvPr/>
        </p:nvSpPr>
        <p:spPr>
          <a:xfrm>
            <a:off x="9029700" y="9353550"/>
            <a:ext cx="386244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solidFill>
                  <a:srgbClr val="FFFFFF"/>
                </a:solidFill>
                <a:latin typeface="Trebuchet MS"/>
                <a:ea typeface="Trebuchet MS"/>
                <a:cs typeface="Trebuchet MS"/>
                <a:sym typeface="Trebuchet MS"/>
              </a:defRPr>
            </a:pPr>
            <a:r>
              <a:rPr u="sng">
                <a:hlinkClick r:id="rId2" invalidUrl="" action="" tgtFrame="" tooltip="" history="1" highlightClick="0" endSnd="0"/>
              </a:rPr>
              <a:t>The Art of Unix Programming</a:t>
            </a:r>
            <a:r>
              <a:t>, Eric Raymond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1" name="Other rules"/>
          <p:cNvSpPr txBox="1"/>
          <p:nvPr>
            <p:ph type="title"/>
          </p:nvPr>
        </p:nvSpPr>
        <p:spPr>
          <a:prstGeom prst="rect">
            <a:avLst/>
          </a:prstGeom>
        </p:spPr>
        <p:txBody>
          <a:bodyPr/>
          <a:lstStyle/>
          <a:p>
            <a:pPr/>
            <a:r>
              <a:t>Other rules</a:t>
            </a:r>
          </a:p>
        </p:txBody>
      </p:sp>
      <p:sp>
        <p:nvSpPr>
          <p:cNvPr id="952" name="Rule of Least Surprise: In interface design, always do the least surprising thing.…"/>
          <p:cNvSpPr txBox="1"/>
          <p:nvPr>
            <p:ph type="body" idx="1"/>
          </p:nvPr>
        </p:nvSpPr>
        <p:spPr>
          <a:xfrm>
            <a:off x="1295400" y="2273300"/>
            <a:ext cx="10401300" cy="6997700"/>
          </a:xfrm>
          <a:prstGeom prst="rect">
            <a:avLst/>
          </a:prstGeom>
        </p:spPr>
        <p:txBody>
          <a:bodyPr>
            <a:normAutofit fontScale="100000" lnSpcReduction="0"/>
          </a:bodyPr>
          <a:lstStyle/>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Least Surprise: In interface design, always do the least surprising thing.</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Silence: When a program has nothing surprising to say, it should say nothing.</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Repair: When you must fail, fail noisily and as soon as possible.</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Economy: Programmer time is expensive; conserve it in preference to machine time.</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Generation: Avoid hand-hacking; write programs to write programs when you can.</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Optimization: Prototype before polishing. Get it working before you optimize it.</a:t>
            </a:r>
          </a:p>
          <a:p>
            <a:pPr marL="0" indent="0" defTabSz="443484">
              <a:spcBef>
                <a:spcPts val="200"/>
              </a:spcBef>
              <a:buSzTx/>
              <a:buNone/>
              <a:tabLst>
                <a:tab pos="127000" algn="l"/>
                <a:tab pos="431800" algn="l"/>
              </a:tabLst>
              <a:defRPr sz="2910">
                <a:latin typeface="Trebuchet MS"/>
                <a:ea typeface="Trebuchet MS"/>
                <a:cs typeface="Trebuchet MS"/>
                <a:sym typeface="Trebuchet MS"/>
              </a:defRPr>
            </a:pPr>
            <a:r>
              <a:t>Rule of Diversity: Distrust all claims for “one true way”.</a:t>
            </a:r>
          </a:p>
          <a:p>
            <a:pPr marL="0" indent="0" defTabSz="443484">
              <a:spcBef>
                <a:spcPts val="200"/>
              </a:spcBef>
              <a:buSzTx/>
              <a:buNone/>
              <a:tabLst>
                <a:tab pos="127000" algn="l"/>
                <a:tab pos="431800" algn="l"/>
              </a:tabLst>
              <a:defRPr sz="2910">
                <a:solidFill>
                  <a:srgbClr val="FE2B00"/>
                </a:solidFill>
                <a:latin typeface="Trebuchet MS"/>
                <a:ea typeface="Trebuchet MS"/>
                <a:cs typeface="Trebuchet MS"/>
                <a:sym typeface="Trebuchet MS"/>
              </a:defRPr>
            </a:pPr>
            <a:r>
              <a:t>Rule of Extensibility: Design for the future, because it will be here sooner than you think.</a:t>
            </a:r>
          </a:p>
        </p:txBody>
      </p:sp>
      <p:sp>
        <p:nvSpPr>
          <p:cNvPr id="953" name="The Art of Unix Programming, Eric Raymond"/>
          <p:cNvSpPr txBox="1"/>
          <p:nvPr/>
        </p:nvSpPr>
        <p:spPr>
          <a:xfrm>
            <a:off x="9029700" y="9353550"/>
            <a:ext cx="3862444" cy="317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
                <a:solidFill>
                  <a:srgbClr val="FFFFFF"/>
                </a:solidFill>
                <a:latin typeface="Trebuchet MS"/>
                <a:ea typeface="Trebuchet MS"/>
                <a:cs typeface="Trebuchet MS"/>
                <a:sym typeface="Trebuchet MS"/>
              </a:defRPr>
            </a:pPr>
            <a:r>
              <a:rPr u="sng">
                <a:hlinkClick r:id="rId2" invalidUrl="" action="" tgtFrame="" tooltip="" history="1" highlightClick="0" endSnd="0"/>
              </a:rPr>
              <a:t>The Art of Unix Programming</a:t>
            </a:r>
            <a:r>
              <a:t>, Eric Raymond</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5" name="Image" descr="Image"/>
          <p:cNvPicPr>
            <a:picLocks noChangeAspect="1"/>
          </p:cNvPicPr>
          <p:nvPr/>
        </p:nvPicPr>
        <p:blipFill>
          <a:blip r:embed="rId2">
            <a:extLst/>
          </a:blip>
          <a:stretch>
            <a:fillRect/>
          </a:stretch>
        </p:blipFill>
        <p:spPr>
          <a:xfrm>
            <a:off x="1020607" y="2719256"/>
            <a:ext cx="10963586" cy="4584773"/>
          </a:xfrm>
          <a:prstGeom prst="rect">
            <a:avLst/>
          </a:prstGeom>
          <a:ln w="12700">
            <a:miter lim="400000"/>
          </a:ln>
        </p:spPr>
      </p:pic>
      <p:sp>
        <p:nvSpPr>
          <p:cNvPr id="956" name="https://xkcd.com/"/>
          <p:cNvSpPr txBox="1"/>
          <p:nvPr/>
        </p:nvSpPr>
        <p:spPr>
          <a:xfrm>
            <a:off x="10696102" y="7280921"/>
            <a:ext cx="1872263" cy="27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3F9F6"/>
                </a:solidFill>
              </a:defRPr>
            </a:lvl1pPr>
          </a:lstStyle>
          <a:p>
            <a:pPr/>
            <a:r>
              <a:t>https://xkcd.com/</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Hands on exercises"/>
          <p:cNvSpPr txBox="1"/>
          <p:nvPr>
            <p:ph type="ctr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2" name="Design, implementation,  and maintenance 2"/>
          <p:cNvSpPr txBox="1"/>
          <p:nvPr>
            <p:ph type="title"/>
          </p:nvPr>
        </p:nvSpPr>
        <p:spPr>
          <a:prstGeom prst="rect">
            <a:avLst/>
          </a:prstGeom>
        </p:spPr>
        <p:txBody>
          <a:bodyPr/>
          <a:lstStyle/>
          <a:p>
            <a:pPr/>
            <a:r>
              <a:t>Design, implementation,  and maintenance 2</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4" name="Design, implementation,  and maintenance 3"/>
          <p:cNvSpPr txBox="1"/>
          <p:nvPr>
            <p:ph type="title"/>
          </p:nvPr>
        </p:nvSpPr>
        <p:spPr>
          <a:prstGeom prst="rect">
            <a:avLst/>
          </a:prstGeom>
        </p:spPr>
        <p:txBody>
          <a:bodyPr/>
          <a:lstStyle/>
          <a:p>
            <a:pPr/>
            <a:r>
              <a:t>Design, implementation,  and maintenance 3</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969"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970"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Values and principles provide general direction, independent of specific problems"/>
          <p:cNvSpPr txBox="1"/>
          <p:nvPr>
            <p:ph type="title"/>
          </p:nvPr>
        </p:nvSpPr>
        <p:spPr>
          <a:xfrm>
            <a:off x="1270000" y="2568842"/>
            <a:ext cx="10464800" cy="4615916"/>
          </a:xfrm>
          <a:prstGeom prst="rect">
            <a:avLst/>
          </a:prstGeom>
        </p:spPr>
        <p:txBody>
          <a:bodyPr/>
          <a:lstStyle/>
          <a:p>
            <a:pPr defTabSz="543305">
              <a:defRPr sz="7626"/>
            </a:pPr>
            <a:r>
              <a:rPr>
                <a:solidFill>
                  <a:srgbClr val="FEFB27"/>
                </a:solidFill>
              </a:rPr>
              <a:t>Values and principles</a:t>
            </a:r>
            <a:r>
              <a:t> provide general direction, independent of specific problems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Directed by the existing requirements…"/>
          <p:cNvSpPr txBox="1"/>
          <p:nvPr>
            <p:ph type="title"/>
          </p:nvPr>
        </p:nvSpPr>
        <p:spPr>
          <a:xfrm>
            <a:off x="1270000" y="1299620"/>
            <a:ext cx="10464800" cy="7154360"/>
          </a:xfrm>
          <a:prstGeom prst="rect">
            <a:avLst/>
          </a:prstGeom>
        </p:spPr>
        <p:txBody>
          <a:bodyPr/>
          <a:lstStyle/>
          <a:p>
            <a:pPr/>
            <a:r>
              <a:t>Directed by the existing requirements</a:t>
            </a:r>
          </a:p>
          <a:p>
            <a:pPr/>
          </a:p>
          <a:p>
            <a:pPr/>
            <a:r>
              <a:t>aimed at satisfying such requirements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6" name="Patterns provide common solution structure for specific recurrent problems……"/>
          <p:cNvSpPr txBox="1"/>
          <p:nvPr>
            <p:ph type="title"/>
          </p:nvPr>
        </p:nvSpPr>
        <p:spPr>
          <a:xfrm>
            <a:off x="1209143" y="1309775"/>
            <a:ext cx="10586514" cy="7134050"/>
          </a:xfrm>
          <a:prstGeom prst="rect">
            <a:avLst/>
          </a:prstGeom>
        </p:spPr>
        <p:txBody>
          <a:bodyPr/>
          <a:lstStyle/>
          <a:p>
            <a:pPr defTabSz="490727">
              <a:defRPr sz="6887"/>
            </a:pPr>
            <a:r>
              <a:rPr>
                <a:solidFill>
                  <a:srgbClr val="FEFB27"/>
                </a:solidFill>
              </a:rPr>
              <a:t>Patterns</a:t>
            </a:r>
            <a:r>
              <a:t> provide common solution structure for specific recurrent problems…</a:t>
            </a:r>
          </a:p>
          <a:p>
            <a:pPr defTabSz="490727">
              <a:defRPr sz="6887"/>
            </a:pPr>
          </a:p>
          <a:p>
            <a:pPr defTabSz="490727">
              <a:defRPr sz="6887"/>
            </a:pPr>
            <a:r>
              <a:t>often applying values and principles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8" name="DDD already introduces a number of higher level modelling patterns…"/>
          <p:cNvSpPr txBox="1"/>
          <p:nvPr>
            <p:ph type="title"/>
          </p:nvPr>
        </p:nvSpPr>
        <p:spPr>
          <a:xfrm>
            <a:off x="494573" y="931618"/>
            <a:ext cx="12015654" cy="7890364"/>
          </a:xfrm>
          <a:prstGeom prst="rect">
            <a:avLst/>
          </a:prstGeom>
        </p:spPr>
        <p:txBody>
          <a:bodyPr/>
          <a:lstStyle/>
          <a:p>
            <a:pPr/>
            <a:r>
              <a:t>DDD already introduces a number of higher level modelling patterns </a:t>
            </a:r>
          </a:p>
          <a:p>
            <a:pPr/>
          </a:p>
          <a:p>
            <a:pPr/>
            <a:r>
              <a:rPr sz="5800"/>
              <a:t>(entity, value object, repository, factory, service, etc.)</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0" name="Pattern description"/>
          <p:cNvSpPr txBox="1"/>
          <p:nvPr>
            <p:ph type="title"/>
          </p:nvPr>
        </p:nvSpPr>
        <p:spPr>
          <a:prstGeom prst="rect">
            <a:avLst/>
          </a:prstGeom>
        </p:spPr>
        <p:txBody>
          <a:bodyPr/>
          <a:lstStyle/>
          <a:p>
            <a:pPr/>
            <a:r>
              <a:t>Pattern description</a:t>
            </a:r>
          </a:p>
        </p:txBody>
      </p:sp>
      <p:sp>
        <p:nvSpPr>
          <p:cNvPr id="981" name="Context (situation giving rise to a problem)…"/>
          <p:cNvSpPr txBox="1"/>
          <p:nvPr>
            <p:ph type="body" idx="1"/>
          </p:nvPr>
        </p:nvSpPr>
        <p:spPr>
          <a:xfrm>
            <a:off x="1270000" y="2574691"/>
            <a:ext cx="10464800" cy="6102818"/>
          </a:xfrm>
          <a:prstGeom prst="rect">
            <a:avLst/>
          </a:prstGeom>
        </p:spPr>
        <p:txBody>
          <a:bodyPr/>
          <a:lstStyle/>
          <a:p>
            <a:pPr>
              <a:defRPr>
                <a:solidFill>
                  <a:srgbClr val="FEFB27"/>
                </a:solidFill>
              </a:defRPr>
            </a:pPr>
            <a:r>
              <a:t>Context </a:t>
            </a:r>
            <a:r>
              <a:rPr>
                <a:solidFill>
                  <a:srgbClr val="F3F9F6"/>
                </a:solidFill>
              </a:rPr>
              <a:t>(situation giving rise to a problem)</a:t>
            </a:r>
            <a:endParaRPr>
              <a:solidFill>
                <a:srgbClr val="F3F9F6"/>
              </a:solidFill>
            </a:endParaRPr>
          </a:p>
          <a:p>
            <a:pPr>
              <a:defRPr>
                <a:solidFill>
                  <a:srgbClr val="FEFB27"/>
                </a:solidFill>
              </a:defRPr>
            </a:pPr>
            <a:r>
              <a:t>Problem </a:t>
            </a:r>
            <a:r>
              <a:rPr>
                <a:solidFill>
                  <a:srgbClr val="F3F9F6"/>
                </a:solidFill>
              </a:rPr>
              <a:t>(recurring in such a context)</a:t>
            </a:r>
          </a:p>
          <a:p>
            <a:pPr/>
            <a:r>
              <a:t>Forces (requirements for the solution)</a:t>
            </a:r>
          </a:p>
          <a:p>
            <a:pPr>
              <a:defRPr>
                <a:solidFill>
                  <a:srgbClr val="FEFB27"/>
                </a:solidFill>
              </a:defRPr>
            </a:pPr>
            <a:r>
              <a:t>Solution </a:t>
            </a:r>
            <a:r>
              <a:rPr>
                <a:solidFill>
                  <a:srgbClr val="F3F9F6"/>
                </a:solidFill>
              </a:rPr>
              <a:t>(proven, includes structure and dynamics)</a:t>
            </a:r>
          </a:p>
          <a:p>
            <a:pPr/>
            <a:r>
              <a:t>Consequences (after applying the pattern)</a:t>
            </a:r>
          </a:p>
          <a:p>
            <a:pPr/>
            <a:r>
              <a:t>Known uses (of the proven solution)</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3" name="Facade design pattern"/>
          <p:cNvSpPr txBox="1"/>
          <p:nvPr>
            <p:ph type="title"/>
          </p:nvPr>
        </p:nvSpPr>
        <p:spPr>
          <a:prstGeom prst="rect">
            <a:avLst/>
          </a:prstGeom>
        </p:spPr>
        <p:txBody>
          <a:bodyPr/>
          <a:lstStyle/>
          <a:p>
            <a:pPr/>
            <a:r>
              <a:t>Facade design pattern</a:t>
            </a:r>
          </a:p>
        </p:txBody>
      </p:sp>
      <p:sp>
        <p:nvSpPr>
          <p:cNvPr id="984" name="Context…"/>
          <p:cNvSpPr txBox="1"/>
          <p:nvPr/>
        </p:nvSpPr>
        <p:spPr>
          <a:xfrm>
            <a:off x="936501" y="3277792"/>
            <a:ext cx="11131799" cy="416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defRPr sz="7000">
                <a:solidFill>
                  <a:srgbClr val="FEFB27"/>
                </a:solidFill>
                <a:latin typeface="+mn-lt"/>
                <a:ea typeface="+mn-ea"/>
                <a:cs typeface="+mn-cs"/>
                <a:sym typeface="Gill Sans"/>
              </a:defRPr>
            </a:pPr>
            <a:r>
              <a:t>Context</a:t>
            </a:r>
          </a:p>
          <a:p>
            <a:pPr algn="ctr" defTabSz="584200">
              <a:defRPr sz="7000">
                <a:solidFill>
                  <a:srgbClr val="FFFFFF"/>
                </a:solidFill>
                <a:latin typeface="+mn-lt"/>
                <a:ea typeface="+mn-ea"/>
                <a:cs typeface="+mn-cs"/>
                <a:sym typeface="Gill Sans"/>
              </a:defRPr>
            </a:pPr>
            <a:r>
              <a:t> </a:t>
            </a:r>
          </a:p>
          <a:p>
            <a:pPr algn="ctr" defTabSz="584200">
              <a:defRPr sz="7000">
                <a:solidFill>
                  <a:srgbClr val="FFFFFF"/>
                </a:solidFill>
                <a:latin typeface="+mn-lt"/>
                <a:ea typeface="+mn-ea"/>
                <a:cs typeface="+mn-cs"/>
                <a:sym typeface="Gill Sans"/>
              </a:defRPr>
            </a:pPr>
            <a:r>
              <a:t>system, library, or framework with a complex set of classes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989" name="Image" descr="Image"/>
          <p:cNvPicPr>
            <a:picLocks noChangeAspect="1"/>
          </p:cNvPicPr>
          <p:nvPr/>
        </p:nvPicPr>
        <p:blipFill>
          <a:blip r:embed="rId3">
            <a:extLst/>
          </a:blip>
          <a:stretch>
            <a:fillRect/>
          </a:stretch>
        </p:blipFill>
        <p:spPr>
          <a:xfrm>
            <a:off x="3112979" y="3112437"/>
            <a:ext cx="6966320" cy="4419494"/>
          </a:xfrm>
          <a:prstGeom prst="rect">
            <a:avLst/>
          </a:prstGeom>
          <a:ln w="12700">
            <a:miter lim="400000"/>
          </a:ln>
        </p:spPr>
      </p:pic>
      <p:sp>
        <p:nvSpPr>
          <p:cNvPr id="990" name="client tightly coupled to the subsystems"/>
          <p:cNvSpPr/>
          <p:nvPr/>
        </p:nvSpPr>
        <p:spPr>
          <a:xfrm>
            <a:off x="237649" y="1179259"/>
            <a:ext cx="3857853" cy="1600354"/>
          </a:xfrm>
          <a:prstGeom prst="wedgeEllipseCallout">
            <a:avLst>
              <a:gd name="adj1" fmla="val 39625"/>
              <a:gd name="adj2" fmla="val 7079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client tightly coupled to the subsystems</a:t>
            </a:r>
          </a:p>
        </p:txBody>
      </p:sp>
      <p:sp>
        <p:nvSpPr>
          <p:cNvPr id="991" name="client has to know how to initialize, combine and coordinate subsystems"/>
          <p:cNvSpPr/>
          <p:nvPr/>
        </p:nvSpPr>
        <p:spPr>
          <a:xfrm>
            <a:off x="4095670" y="7911830"/>
            <a:ext cx="6123921" cy="1764211"/>
          </a:xfrm>
          <a:prstGeom prst="wedgeEllipseCallout">
            <a:avLst>
              <a:gd name="adj1" fmla="val -40738"/>
              <a:gd name="adj2" fmla="val -6338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client has to know how to initialize, combine and coordinate subsystems</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Solution (structure)"/>
          <p:cNvSpPr txBox="1"/>
          <p:nvPr>
            <p:ph type="title"/>
          </p:nvPr>
        </p:nvSpPr>
        <p:spPr>
          <a:prstGeom prst="rect">
            <a:avLst/>
          </a:prstGeom>
        </p:spPr>
        <p:txBody>
          <a:bodyPr/>
          <a:lstStyle/>
          <a:p>
            <a:pPr/>
            <a:r>
              <a:rPr>
                <a:solidFill>
                  <a:srgbClr val="FEFB27"/>
                </a:solidFill>
              </a:rPr>
              <a:t>Solution</a:t>
            </a:r>
            <a:r>
              <a:t> (structure)</a:t>
            </a:r>
          </a:p>
        </p:txBody>
      </p:sp>
      <p:pic>
        <p:nvPicPr>
          <p:cNvPr id="996" name="Image" descr="Image"/>
          <p:cNvPicPr>
            <a:picLocks noChangeAspect="1"/>
          </p:cNvPicPr>
          <p:nvPr/>
        </p:nvPicPr>
        <p:blipFill>
          <a:blip r:embed="rId3">
            <a:extLst/>
          </a:blip>
          <a:stretch>
            <a:fillRect/>
          </a:stretch>
        </p:blipFill>
        <p:spPr>
          <a:xfrm>
            <a:off x="1985567" y="2893833"/>
            <a:ext cx="9033666" cy="4723661"/>
          </a:xfrm>
          <a:prstGeom prst="rect">
            <a:avLst/>
          </a:prstGeom>
          <a:ln w="12700">
            <a:miter lim="400000"/>
          </a:ln>
        </p:spPr>
      </p:pic>
      <p:sp>
        <p:nvSpPr>
          <p:cNvPr id="997" name="facade class initializes, combines and coordinates subsystems, hiding such details from clients, and avoiding duplication"/>
          <p:cNvSpPr/>
          <p:nvPr/>
        </p:nvSpPr>
        <p:spPr>
          <a:xfrm>
            <a:off x="3427576" y="7342090"/>
            <a:ext cx="6393085" cy="2278067"/>
          </a:xfrm>
          <a:prstGeom prst="wedgeEllipseCallout">
            <a:avLst>
              <a:gd name="adj1" fmla="val -10931"/>
              <a:gd name="adj2" fmla="val -11625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facade class initializes, combines and coordinates subsystems, hiding such details from clients, and avoiding duplication</a:t>
            </a:r>
          </a:p>
        </p:txBody>
      </p:sp>
      <p:sp>
        <p:nvSpPr>
          <p:cNvPr id="998" name="provides simplified interface"/>
          <p:cNvSpPr/>
          <p:nvPr/>
        </p:nvSpPr>
        <p:spPr>
          <a:xfrm>
            <a:off x="4688482" y="2893834"/>
            <a:ext cx="3627907" cy="1169987"/>
          </a:xfrm>
          <a:prstGeom prst="wedgeEllipseCallout">
            <a:avLst>
              <a:gd name="adj1" fmla="val 9703"/>
              <a:gd name="adj2" fmla="val 119149"/>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provides simplified interface</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2" name="Mediator"/>
          <p:cNvSpPr txBox="1"/>
          <p:nvPr>
            <p:ph type="title"/>
          </p:nvPr>
        </p:nvSpPr>
        <p:spPr>
          <a:prstGeom prst="rect">
            <a:avLst/>
          </a:prstGeom>
        </p:spPr>
        <p:txBody>
          <a:bodyPr/>
          <a:lstStyle/>
          <a:p>
            <a:pPr/>
            <a:r>
              <a:t>Mediator</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6"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1007" name="Image" descr="Image"/>
          <p:cNvPicPr>
            <a:picLocks noChangeAspect="1"/>
          </p:cNvPicPr>
          <p:nvPr/>
        </p:nvPicPr>
        <p:blipFill>
          <a:blip r:embed="rId2">
            <a:extLst/>
          </a:blip>
          <a:stretch>
            <a:fillRect/>
          </a:stretch>
        </p:blipFill>
        <p:spPr>
          <a:xfrm>
            <a:off x="2164398" y="2449915"/>
            <a:ext cx="8392343" cy="5324175"/>
          </a:xfrm>
          <a:prstGeom prst="rect">
            <a:avLst/>
          </a:prstGeom>
          <a:ln w="12700">
            <a:miter lim="400000"/>
          </a:ln>
        </p:spPr>
      </p:pic>
      <p:sp>
        <p:nvSpPr>
          <p:cNvPr id="1008" name="bidirectional dependencies, contrasting with facade"/>
          <p:cNvSpPr/>
          <p:nvPr/>
        </p:nvSpPr>
        <p:spPr>
          <a:xfrm>
            <a:off x="377890" y="8437664"/>
            <a:ext cx="7411357" cy="1126588"/>
          </a:xfrm>
          <a:prstGeom prst="wedgeEllipseCallout">
            <a:avLst>
              <a:gd name="adj1" fmla="val 34468"/>
              <a:gd name="adj2" fmla="val -12309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bidirectional dependencies, contrasting with facade</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011" name="Image" descr="Image"/>
          <p:cNvPicPr>
            <a:picLocks noChangeAspect="1"/>
          </p:cNvPicPr>
          <p:nvPr/>
        </p:nvPicPr>
        <p:blipFill>
          <a:blip r:embed="rId2">
            <a:extLst/>
          </a:blip>
          <a:stretch>
            <a:fillRect/>
          </a:stretch>
        </p:blipFill>
        <p:spPr>
          <a:xfrm>
            <a:off x="1652987" y="2692400"/>
            <a:ext cx="9698826" cy="5071468"/>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13" name="IMG_20191112_141734801.jpg" descr="IMG_20191112_141734801.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 name="Image" descr="Image"/>
          <p:cNvPicPr>
            <a:picLocks noChangeAspect="1"/>
          </p:cNvPicPr>
          <p:nvPr/>
        </p:nvPicPr>
        <p:blipFill>
          <a:blip r:embed="rId3">
            <a:extLst/>
          </a:blip>
          <a:stretch>
            <a:fillRect/>
          </a:stretch>
        </p:blipFill>
        <p:spPr>
          <a:xfrm>
            <a:off x="-1" y="2692400"/>
            <a:ext cx="13004801" cy="6666395"/>
          </a:xfrm>
          <a:prstGeom prst="rect">
            <a:avLst/>
          </a:prstGeom>
          <a:ln w="12700">
            <a:miter lim="400000"/>
          </a:ln>
        </p:spPr>
      </p:pic>
      <p:sp>
        <p:nvSpPr>
          <p:cNvPr id="438" name="Feature structure and module structure often do not match"/>
          <p:cNvSpPr txBox="1"/>
          <p:nvPr>
            <p:ph type="title"/>
          </p:nvPr>
        </p:nvSpPr>
        <p:spPr>
          <a:prstGeom prst="rect">
            <a:avLst/>
          </a:prstGeom>
        </p:spPr>
        <p:txBody>
          <a:bodyPr/>
          <a:lstStyle>
            <a:lvl1pPr defTabSz="479044">
              <a:defRPr sz="6724"/>
            </a:lvl1pPr>
          </a:lstStyle>
          <a:p>
            <a:pPr/>
            <a:r>
              <a:t>Feature structure and module structure often do not match</a:t>
            </a:r>
          </a:p>
        </p:txBody>
      </p:sp>
      <p:sp>
        <p:nvSpPr>
          <p:cNvPr id="443" name="Connection Line"/>
          <p:cNvSpPr/>
          <p:nvPr/>
        </p:nvSpPr>
        <p:spPr>
          <a:xfrm>
            <a:off x="4269288" y="5922836"/>
            <a:ext cx="3008158" cy="2232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0103" y="19840"/>
                  <a:pt x="2903" y="12640"/>
                  <a:pt x="0" y="0"/>
                </a:cubicBezTo>
              </a:path>
            </a:pathLst>
          </a:custGeom>
          <a:ln w="50800">
            <a:solidFill>
              <a:srgbClr val="FE2B00"/>
            </a:solidFill>
            <a:prstDash val="sysDot"/>
            <a:miter lim="400000"/>
            <a:headEnd type="triangle"/>
          </a:ln>
        </p:spPr>
        <p:txBody>
          <a:bodyPr/>
          <a:lstStyle/>
          <a:p>
            <a:pPr/>
          </a:p>
        </p:txBody>
      </p:sp>
      <p:sp>
        <p:nvSpPr>
          <p:cNvPr id="444" name="Connection Line"/>
          <p:cNvSpPr/>
          <p:nvPr/>
        </p:nvSpPr>
        <p:spPr>
          <a:xfrm>
            <a:off x="5785498" y="4553609"/>
            <a:ext cx="6247656" cy="1408451"/>
          </a:xfrm>
          <a:custGeom>
            <a:avLst/>
            <a:gdLst/>
            <a:ahLst/>
            <a:cxnLst>
              <a:cxn ang="0">
                <a:pos x="wd2" y="hd2"/>
              </a:cxn>
              <a:cxn ang="5400000">
                <a:pos x="wd2" y="hd2"/>
              </a:cxn>
              <a:cxn ang="10800000">
                <a:pos x="wd2" y="hd2"/>
              </a:cxn>
              <a:cxn ang="16200000">
                <a:pos x="wd2" y="hd2"/>
              </a:cxn>
            </a:cxnLst>
            <a:rect l="0" t="0" r="r" b="b"/>
            <a:pathLst>
              <a:path w="21600" h="16448" fill="norm" stroke="1" extrusionOk="0">
                <a:moveTo>
                  <a:pt x="21600" y="16448"/>
                </a:moveTo>
                <a:cubicBezTo>
                  <a:pt x="18764" y="-2792"/>
                  <a:pt x="11564" y="-5152"/>
                  <a:pt x="0" y="9367"/>
                </a:cubicBezTo>
              </a:path>
            </a:pathLst>
          </a:custGeom>
          <a:ln w="50800">
            <a:solidFill>
              <a:srgbClr val="FE2B00"/>
            </a:solidFill>
            <a:prstDash val="sysDot"/>
            <a:miter lim="400000"/>
            <a:headEnd type="triangle"/>
          </a:ln>
        </p:spPr>
        <p:txBody>
          <a:bodyPr/>
          <a:lstStyle/>
          <a:p>
            <a:pPr/>
          </a:p>
        </p:txBody>
      </p:sp>
      <p:sp>
        <p:nvSpPr>
          <p:cNvPr id="445" name="Connection Line"/>
          <p:cNvSpPr/>
          <p:nvPr/>
        </p:nvSpPr>
        <p:spPr>
          <a:xfrm>
            <a:off x="5375543" y="5928003"/>
            <a:ext cx="5931652" cy="1738600"/>
          </a:xfrm>
          <a:custGeom>
            <a:avLst/>
            <a:gdLst/>
            <a:ahLst/>
            <a:cxnLst>
              <a:cxn ang="0">
                <a:pos x="wd2" y="hd2"/>
              </a:cxn>
              <a:cxn ang="5400000">
                <a:pos x="wd2" y="hd2"/>
              </a:cxn>
              <a:cxn ang="10800000">
                <a:pos x="wd2" y="hd2"/>
              </a:cxn>
              <a:cxn ang="16200000">
                <a:pos x="wd2" y="hd2"/>
              </a:cxn>
            </a:cxnLst>
            <a:rect l="0" t="0" r="r" b="b"/>
            <a:pathLst>
              <a:path w="21600" h="18829" fill="norm" stroke="1" extrusionOk="0">
                <a:moveTo>
                  <a:pt x="21600" y="17626"/>
                </a:moveTo>
                <a:cubicBezTo>
                  <a:pt x="16727" y="21600"/>
                  <a:pt x="9527" y="15725"/>
                  <a:pt x="0" y="0"/>
                </a:cubicBezTo>
              </a:path>
            </a:pathLst>
          </a:custGeom>
          <a:ln w="50800">
            <a:solidFill>
              <a:srgbClr val="FE2B00"/>
            </a:solidFill>
            <a:prstDash val="sysDot"/>
            <a:miter lim="400000"/>
            <a:headEnd type="triangle"/>
          </a:ln>
        </p:spPr>
        <p:txBody>
          <a:bodyPr/>
          <a:lstStyle/>
          <a:p>
            <a:pPr/>
          </a:p>
        </p:txBody>
      </p:sp>
      <p:sp>
        <p:nvSpPr>
          <p:cNvPr id="442" name="crosscutting feature"/>
          <p:cNvSpPr/>
          <p:nvPr/>
        </p:nvSpPr>
        <p:spPr>
          <a:xfrm>
            <a:off x="2930036" y="8109698"/>
            <a:ext cx="3032250" cy="1374773"/>
          </a:xfrm>
          <a:prstGeom prst="wedgeEllipseCallout">
            <a:avLst>
              <a:gd name="adj1" fmla="val 41773"/>
              <a:gd name="adj2" fmla="val -6402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crosscutting feature</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5"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016"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017"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1" name="Applying the abstract factory design pattern"/>
          <p:cNvSpPr txBox="1"/>
          <p:nvPr>
            <p:ph type="title"/>
          </p:nvPr>
        </p:nvSpPr>
        <p:spPr>
          <a:prstGeom prst="rect">
            <a:avLst/>
          </a:prstGeom>
        </p:spPr>
        <p:txBody>
          <a:bodyPr/>
          <a:lstStyle/>
          <a:p>
            <a:pPr/>
            <a:r>
              <a:t>Applying the abstract factory design pattern</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3" name="Professors and courses"/>
          <p:cNvSpPr txBox="1"/>
          <p:nvPr>
            <p:ph type="title"/>
          </p:nvPr>
        </p:nvSpPr>
        <p:spPr>
          <a:prstGeom prst="rect">
            <a:avLst/>
          </a:prstGeom>
        </p:spPr>
        <p:txBody>
          <a:bodyPr/>
          <a:lstStyle/>
          <a:p>
            <a:pPr/>
            <a:r>
              <a:t>Professors and courses</a:t>
            </a:r>
          </a:p>
        </p:txBody>
      </p:sp>
      <p:pic>
        <p:nvPicPr>
          <p:cNvPr id="1024" name="image.png" descr="image.png"/>
          <p:cNvPicPr>
            <a:picLocks noChangeAspect="0"/>
          </p:cNvPicPr>
          <p:nvPr/>
        </p:nvPicPr>
        <p:blipFill>
          <a:blip r:embed="rId2">
            <a:extLst/>
          </a:blip>
          <a:stretch>
            <a:fillRect/>
          </a:stretch>
        </p:blipFill>
        <p:spPr>
          <a:xfrm>
            <a:off x="330200" y="3898900"/>
            <a:ext cx="7714827" cy="5560907"/>
          </a:xfrm>
          <a:prstGeom prst="rect">
            <a:avLst/>
          </a:prstGeom>
          <a:ln w="12700">
            <a:miter lim="400000"/>
          </a:ln>
        </p:spPr>
      </p:pic>
      <p:sp>
        <p:nvSpPr>
          <p:cNvPr id="1025" name="Rectangle"/>
          <p:cNvSpPr/>
          <p:nvPr/>
        </p:nvSpPr>
        <p:spPr>
          <a:xfrm>
            <a:off x="2489200" y="6616700"/>
            <a:ext cx="762000" cy="215900"/>
          </a:xfrm>
          <a:prstGeom prst="rect">
            <a:avLst/>
          </a:prstGeom>
          <a:ln w="25400">
            <a:solidFill>
              <a:srgbClr val="FF2600"/>
            </a:solidFill>
            <a:miter lim="400000"/>
          </a:ln>
        </p:spPr>
        <p:txBody>
          <a:bodyPr lIns="50800" tIns="50800" rIns="50800" bIns="50800" anchor="ctr"/>
          <a:lstStyle/>
          <a:p>
            <a:pPr algn="ctr" defTabSz="584200">
              <a:defRPr sz="3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1026" name="image.png" descr="image.png"/>
          <p:cNvPicPr>
            <a:picLocks noChangeAspect="0"/>
          </p:cNvPicPr>
          <p:nvPr/>
        </p:nvPicPr>
        <p:blipFill>
          <a:blip r:embed="rId3">
            <a:extLst/>
          </a:blip>
          <a:stretch>
            <a:fillRect/>
          </a:stretch>
        </p:blipFill>
        <p:spPr>
          <a:xfrm>
            <a:off x="4991100" y="2489200"/>
            <a:ext cx="7797800" cy="5621867"/>
          </a:xfrm>
          <a:prstGeom prst="rect">
            <a:avLst/>
          </a:prstGeom>
          <a:ln w="12700">
            <a:miter lim="400000"/>
          </a:ln>
        </p:spPr>
      </p:pic>
      <p:sp>
        <p:nvSpPr>
          <p:cNvPr id="1027" name="Shape"/>
          <p:cNvSpPr/>
          <p:nvPr/>
        </p:nvSpPr>
        <p:spPr>
          <a:xfrm rot="7380000">
            <a:off x="8291141" y="8356031"/>
            <a:ext cx="1403823" cy="1129471"/>
          </a:xfrm>
          <a:custGeom>
            <a:avLst/>
            <a:gdLst/>
            <a:ahLst/>
            <a:cxnLst>
              <a:cxn ang="0">
                <a:pos x="wd2" y="hd2"/>
              </a:cxn>
              <a:cxn ang="5400000">
                <a:pos x="wd2" y="hd2"/>
              </a:cxn>
              <a:cxn ang="10800000">
                <a:pos x="wd2" y="hd2"/>
              </a:cxn>
              <a:cxn ang="16200000">
                <a:pos x="wd2" y="hd2"/>
              </a:cxn>
            </a:cxnLst>
            <a:rect l="0" t="0" r="r" b="b"/>
            <a:pathLst>
              <a:path w="21600" h="21223" fill="norm" stroke="1" extrusionOk="0">
                <a:moveTo>
                  <a:pt x="14396" y="14149"/>
                </a:moveTo>
                <a:cubicBezTo>
                  <a:pt x="14396" y="10242"/>
                  <a:pt x="12246" y="7074"/>
                  <a:pt x="9593" y="7074"/>
                </a:cubicBezTo>
                <a:cubicBezTo>
                  <a:pt x="7035" y="7074"/>
                  <a:pt x="4926" y="10028"/>
                  <a:pt x="4797" y="13791"/>
                </a:cubicBezTo>
                <a:lnTo>
                  <a:pt x="0" y="13433"/>
                </a:lnTo>
                <a:cubicBezTo>
                  <a:pt x="268" y="5629"/>
                  <a:pt x="4781" y="-377"/>
                  <a:pt x="10079" y="18"/>
                </a:cubicBezTo>
                <a:cubicBezTo>
                  <a:pt x="15188" y="399"/>
                  <a:pt x="19199" y="6613"/>
                  <a:pt x="19199" y="14149"/>
                </a:cubicBezTo>
                <a:lnTo>
                  <a:pt x="19199" y="14149"/>
                </a:lnTo>
                <a:lnTo>
                  <a:pt x="21600" y="14149"/>
                </a:lnTo>
                <a:lnTo>
                  <a:pt x="16797" y="21223"/>
                </a:lnTo>
                <a:lnTo>
                  <a:pt x="11995" y="14149"/>
                </a:lnTo>
                <a:lnTo>
                  <a:pt x="14396" y="14149"/>
                </a:lnTo>
                <a:close/>
              </a:path>
            </a:pathLst>
          </a:custGeom>
          <a:solidFill>
            <a:srgbClr val="FF2600"/>
          </a:solidFill>
          <a:ln w="12700">
            <a:solidFill>
              <a:srgbClr val="FF2600"/>
            </a:solidFill>
            <a:miter lim="400000"/>
          </a:ln>
        </p:spPr>
        <p:txBody>
          <a:bodyPr lIns="50800" tIns="50800" rIns="50800" bIns="50800" anchor="ctr"/>
          <a:lstStyle/>
          <a:p>
            <a:pPr algn="ctr" defTabSz="584200">
              <a:defRPr sz="30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Java POI"/>
          <p:cNvSpPr txBox="1"/>
          <p:nvPr>
            <p:ph type="title"/>
          </p:nvPr>
        </p:nvSpPr>
        <p:spPr>
          <a:prstGeom prst="rect">
            <a:avLst/>
          </a:prstGeom>
        </p:spPr>
        <p:txBody>
          <a:bodyPr/>
          <a:lstStyle/>
          <a:p>
            <a:pPr/>
            <a:r>
              <a:t>Java POI</a:t>
            </a:r>
          </a:p>
        </p:txBody>
      </p:sp>
      <p:pic>
        <p:nvPicPr>
          <p:cNvPr id="1030" name="image.png" descr="image.png"/>
          <p:cNvPicPr>
            <a:picLocks noChangeAspect="0"/>
          </p:cNvPicPr>
          <p:nvPr/>
        </p:nvPicPr>
        <p:blipFill>
          <a:blip r:embed="rId2">
            <a:extLst/>
          </a:blip>
          <a:srcRect l="1861" t="15308" r="3723" b="67793"/>
          <a:stretch>
            <a:fillRect/>
          </a:stretch>
        </p:blipFill>
        <p:spPr>
          <a:xfrm>
            <a:off x="1028700" y="2311400"/>
            <a:ext cx="10947400" cy="1079500"/>
          </a:xfrm>
          <a:prstGeom prst="rect">
            <a:avLst/>
          </a:prstGeom>
          <a:ln w="12700">
            <a:miter lim="400000"/>
          </a:ln>
        </p:spPr>
      </p:pic>
      <p:sp>
        <p:nvSpPr>
          <p:cNvPr id="1031" name="Java APIs Java for manipulating “OLE 2 Compound Document” files, such as xls e doc:…"/>
          <p:cNvSpPr txBox="1"/>
          <p:nvPr/>
        </p:nvSpPr>
        <p:spPr>
          <a:xfrm>
            <a:off x="810867" y="4305300"/>
            <a:ext cx="11366501" cy="4013200"/>
          </a:xfrm>
          <a:prstGeom prst="rect">
            <a:avLst/>
          </a:prstGeom>
          <a:ln w="12700">
            <a:miter lim="400000"/>
          </a:ln>
          <a:extLst>
            <a:ext uri="{C572A759-6A51-4108-AA02-DFA0A04FC94B}">
              <ma14:wrappingTextBoxFlag xmlns:ma14="http://schemas.microsoft.com/office/mac/drawingml/2011/main" val="1"/>
            </a:ext>
          </a:extLst>
        </p:spPr>
        <p:txBody>
          <a:bodyPr lIns="292100" tIns="292100" rIns="292100" bIns="292100" anchor="ctr">
            <a:spAutoFit/>
          </a:bodyPr>
          <a:lstStyle/>
          <a:p>
            <a:pPr marL="40640" algn="ctr" defTabSz="584200">
              <a:lnSpc>
                <a:spcPct val="110000"/>
              </a:lnSpc>
              <a:buClr>
                <a:srgbClr val="000000"/>
              </a:buClr>
              <a:buSzPct val="100000"/>
              <a:buFont typeface="Times New Roman"/>
              <a:buChar char="•"/>
              <a:defRPr sz="4200">
                <a:solidFill>
                  <a:srgbClr val="FFFFFF"/>
                </a:solidFill>
                <a:latin typeface="+mn-lt"/>
                <a:ea typeface="+mn-ea"/>
                <a:cs typeface="+mn-cs"/>
                <a:sym typeface="Gill Sans"/>
              </a:defRPr>
            </a:pPr>
            <a:r>
              <a:t>Java APIs Java for manipulating “OLE 2 Compound Document” files, such as </a:t>
            </a:r>
            <a:r>
              <a:rPr>
                <a:solidFill>
                  <a:srgbClr val="FF2600"/>
                </a:solidFill>
                <a:uFill>
                  <a:solidFill>
                    <a:srgbClr val="FF2600"/>
                  </a:solidFill>
                </a:uFill>
              </a:rPr>
              <a:t>xls</a:t>
            </a:r>
            <a:r>
              <a:t> e </a:t>
            </a:r>
            <a:r>
              <a:rPr>
                <a:solidFill>
                  <a:srgbClr val="FF2600"/>
                </a:solidFill>
                <a:uFill>
                  <a:solidFill>
                    <a:srgbClr val="FF2600"/>
                  </a:solidFill>
                </a:uFill>
              </a:rPr>
              <a:t>doc:</a:t>
            </a:r>
            <a:endParaRPr>
              <a:solidFill>
                <a:srgbClr val="FF2600"/>
              </a:solidFill>
              <a:uFill>
                <a:solidFill>
                  <a:srgbClr val="FF2600"/>
                </a:solidFill>
              </a:uFill>
            </a:endParaRPr>
          </a:p>
          <a:p>
            <a:pPr lvl="5" marL="1333500" indent="0" defTabSz="584200">
              <a:lnSpc>
                <a:spcPct val="30000"/>
              </a:lnSpc>
              <a:buClr>
                <a:srgbClr val="F3F9F6"/>
              </a:buClr>
              <a:buSzPct val="125000"/>
              <a:buFont typeface="Comic Sans MS"/>
              <a:buChar char="•"/>
              <a:defRPr sz="4200">
                <a:solidFill>
                  <a:srgbClr val="FF2600"/>
                </a:solidFill>
                <a:uFill>
                  <a:solidFill>
                    <a:srgbClr val="FF2600"/>
                  </a:solidFill>
                </a:uFill>
                <a:latin typeface="+mn-lt"/>
                <a:ea typeface="+mn-ea"/>
                <a:cs typeface="+mn-cs"/>
                <a:sym typeface="Gill Sans"/>
              </a:defRPr>
            </a:pPr>
          </a:p>
          <a:p>
            <a:pPr lvl="5" marL="1333500" indent="0" defTabSz="584200">
              <a:buClr>
                <a:srgbClr val="F3F9F6"/>
              </a:buClr>
              <a:buSzPct val="125000"/>
              <a:buFont typeface="Comic Sans MS"/>
              <a:buChar char="•"/>
              <a:defRPr sz="4200">
                <a:solidFill>
                  <a:srgbClr val="FFFFFF"/>
                </a:solidFill>
                <a:latin typeface="+mn-lt"/>
                <a:ea typeface="+mn-ea"/>
                <a:cs typeface="+mn-cs"/>
                <a:sym typeface="Gill Sans"/>
              </a:defRPr>
            </a:pPr>
            <a:r>
              <a:t> HSSF (Horrible Spreadsheet Format)</a:t>
            </a:r>
          </a:p>
          <a:p>
            <a:pPr lvl="5" marL="1333500" indent="0" defTabSz="584200">
              <a:buClr>
                <a:srgbClr val="F3F9F6"/>
              </a:buClr>
              <a:buSzPct val="125000"/>
              <a:buFont typeface="Comic Sans MS"/>
              <a:buChar char="•"/>
              <a:defRPr sz="4200">
                <a:solidFill>
                  <a:srgbClr val="FFFFFF"/>
                </a:solidFill>
                <a:latin typeface="+mn-lt"/>
                <a:ea typeface="+mn-ea"/>
                <a:cs typeface="+mn-cs"/>
                <a:sym typeface="Gill Sans"/>
              </a:defRPr>
            </a:pPr>
            <a:r>
              <a:t> HDF (Horrible Document Format)</a:t>
            </a:r>
          </a:p>
          <a:p>
            <a:pPr lvl="5" marL="1333500" indent="0" defTabSz="584200">
              <a:buClr>
                <a:srgbClr val="F3F9F6"/>
              </a:buClr>
              <a:buSzPct val="125000"/>
              <a:buFont typeface="Comic Sans MS"/>
              <a:buChar char="•"/>
              <a:defRPr sz="4200">
                <a:solidFill>
                  <a:srgbClr val="FFFFFF"/>
                </a:solidFill>
                <a:latin typeface="+mn-lt"/>
                <a:ea typeface="+mn-ea"/>
                <a:cs typeface="+mn-cs"/>
                <a:sym typeface="Gill Sans"/>
              </a:defRPr>
            </a:pPr>
            <a:r>
              <a:t> HPSF (Horrible Property Set Format)</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3" name="Reduce coupling to library  dependencies is often a good idea…"/>
          <p:cNvSpPr txBox="1"/>
          <p:nvPr>
            <p:ph type="title"/>
          </p:nvPr>
        </p:nvSpPr>
        <p:spPr>
          <a:xfrm>
            <a:off x="1007989" y="1233168"/>
            <a:ext cx="10988822" cy="7287264"/>
          </a:xfrm>
          <a:prstGeom prst="rect">
            <a:avLst/>
          </a:prstGeom>
        </p:spPr>
        <p:txBody>
          <a:bodyPr/>
          <a:lstStyle/>
          <a:p>
            <a:pPr defTabSz="496570">
              <a:defRPr sz="6970"/>
            </a:pPr>
            <a:r>
              <a:t>Reduce coupling to library  dependencies is often a good idea</a:t>
            </a:r>
          </a:p>
          <a:p>
            <a:pPr defTabSz="496570">
              <a:defRPr sz="6970"/>
            </a:pPr>
          </a:p>
          <a:p>
            <a:pPr defTabSz="496570">
              <a:defRPr sz="6970"/>
            </a:pPr>
            <a:r>
              <a:t>Allocation object creation is not simple, and depends on spreadsheet format</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Factory pattern for using POI"/>
          <p:cNvSpPr txBox="1"/>
          <p:nvPr>
            <p:ph type="title"/>
          </p:nvPr>
        </p:nvSpPr>
        <p:spPr>
          <a:xfrm>
            <a:off x="1270000" y="279400"/>
            <a:ext cx="10464800" cy="2680035"/>
          </a:xfrm>
          <a:prstGeom prst="rect">
            <a:avLst/>
          </a:prstGeom>
        </p:spPr>
        <p:txBody>
          <a:bodyPr/>
          <a:lstStyle/>
          <a:p>
            <a:pPr/>
            <a:r>
              <a:t>Factory pattern for using POI</a:t>
            </a:r>
          </a:p>
        </p:txBody>
      </p:sp>
      <p:pic>
        <p:nvPicPr>
          <p:cNvPr id="1036" name="image.pdf" descr="image.pdf"/>
          <p:cNvPicPr>
            <a:picLocks noChangeAspect="0"/>
          </p:cNvPicPr>
          <p:nvPr/>
        </p:nvPicPr>
        <p:blipFill>
          <a:blip r:embed="rId2">
            <a:extLst/>
          </a:blip>
          <a:stretch>
            <a:fillRect/>
          </a:stretch>
        </p:blipFill>
        <p:spPr>
          <a:xfrm>
            <a:off x="2043476" y="2034024"/>
            <a:ext cx="8710508" cy="5820552"/>
          </a:xfrm>
          <a:prstGeom prst="rect">
            <a:avLst/>
          </a:prstGeom>
          <a:ln w="12700">
            <a:miter lim="400000"/>
          </a:ln>
        </p:spPr>
      </p:pic>
      <p:pic>
        <p:nvPicPr>
          <p:cNvPr id="1037" name="Image" descr="Image"/>
          <p:cNvPicPr>
            <a:picLocks noChangeAspect="1"/>
          </p:cNvPicPr>
          <p:nvPr/>
        </p:nvPicPr>
        <p:blipFill>
          <a:blip r:embed="rId3">
            <a:extLst/>
          </a:blip>
          <a:stretch>
            <a:fillRect/>
          </a:stretch>
        </p:blipFill>
        <p:spPr>
          <a:xfrm>
            <a:off x="4902200" y="3148885"/>
            <a:ext cx="8013700" cy="5575301"/>
          </a:xfrm>
          <a:prstGeom prst="rect">
            <a:avLst/>
          </a:prstGeom>
          <a:ln w="12700">
            <a:miter lim="400000"/>
          </a:ln>
        </p:spPr>
      </p:pic>
      <p:sp>
        <p:nvSpPr>
          <p:cNvPr id="1038" name="reduced coupling: isolated and hidden object creation complexity and dependencies"/>
          <p:cNvSpPr/>
          <p:nvPr/>
        </p:nvSpPr>
        <p:spPr>
          <a:xfrm>
            <a:off x="295374" y="4241006"/>
            <a:ext cx="3927102" cy="2556840"/>
          </a:xfrm>
          <a:prstGeom prst="wedgeEllipseCallout">
            <a:avLst>
              <a:gd name="adj1" fmla="val 59342"/>
              <a:gd name="adj2" fmla="val 5834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reduced coupling: isolated and hidden object creation complexity and dependencies</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0" name="Abstract factory pattern"/>
          <p:cNvSpPr txBox="1"/>
          <p:nvPr>
            <p:ph type="title"/>
          </p:nvPr>
        </p:nvSpPr>
        <p:spPr>
          <a:prstGeom prst="rect">
            <a:avLst/>
          </a:prstGeom>
        </p:spPr>
        <p:txBody>
          <a:bodyPr/>
          <a:lstStyle/>
          <a:p>
            <a:pPr/>
            <a:r>
              <a:t>Abstract factory pattern</a:t>
            </a:r>
          </a:p>
        </p:txBody>
      </p:sp>
      <p:pic>
        <p:nvPicPr>
          <p:cNvPr id="1041" name="Image" descr="Image"/>
          <p:cNvPicPr>
            <a:picLocks noChangeAspect="1"/>
          </p:cNvPicPr>
          <p:nvPr/>
        </p:nvPicPr>
        <p:blipFill>
          <a:blip r:embed="rId2">
            <a:extLst/>
          </a:blip>
          <a:stretch>
            <a:fillRect/>
          </a:stretch>
        </p:blipFill>
        <p:spPr>
          <a:xfrm>
            <a:off x="-1" y="3148885"/>
            <a:ext cx="12915901" cy="5575301"/>
          </a:xfrm>
          <a:prstGeom prst="rect">
            <a:avLst/>
          </a:prstGeom>
          <a:ln w="12700">
            <a:miter lim="400000"/>
          </a:ln>
        </p:spPr>
      </p:pic>
      <p:sp>
        <p:nvSpPr>
          <p:cNvPr id="1042" name="supporting alternative creation logic and dependencies"/>
          <p:cNvSpPr/>
          <p:nvPr/>
        </p:nvSpPr>
        <p:spPr>
          <a:xfrm>
            <a:off x="172782" y="3560055"/>
            <a:ext cx="3922603" cy="2042226"/>
          </a:xfrm>
          <a:prstGeom prst="wedgeEllipseCallout">
            <a:avLst>
              <a:gd name="adj1" fmla="val 30937"/>
              <a:gd name="adj2" fmla="val 9127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supporting alternative creation logic and dependencies</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Further abstracting the created object"/>
          <p:cNvSpPr txBox="1"/>
          <p:nvPr>
            <p:ph type="title"/>
          </p:nvPr>
        </p:nvSpPr>
        <p:spPr>
          <a:prstGeom prst="rect">
            <a:avLst/>
          </a:prstGeom>
        </p:spPr>
        <p:txBody>
          <a:bodyPr/>
          <a:lstStyle>
            <a:lvl1pPr defTabSz="566674">
              <a:defRPr sz="7954"/>
            </a:lvl1pPr>
          </a:lstStyle>
          <a:p>
            <a:pPr/>
            <a:r>
              <a:t>Further abstracting the created object</a:t>
            </a:r>
          </a:p>
        </p:txBody>
      </p:sp>
      <p:pic>
        <p:nvPicPr>
          <p:cNvPr id="1045" name="Image" descr="Image"/>
          <p:cNvPicPr>
            <a:picLocks noChangeAspect="1"/>
          </p:cNvPicPr>
          <p:nvPr/>
        </p:nvPicPr>
        <p:blipFill>
          <a:blip r:embed="rId2">
            <a:extLst/>
          </a:blip>
          <a:stretch>
            <a:fillRect/>
          </a:stretch>
        </p:blipFill>
        <p:spPr>
          <a:xfrm>
            <a:off x="0" y="3363525"/>
            <a:ext cx="13004801" cy="5491587"/>
          </a:xfrm>
          <a:prstGeom prst="rect">
            <a:avLst/>
          </a:prstGeom>
          <a:ln w="12700">
            <a:miter lim="400000"/>
          </a:ln>
        </p:spPr>
      </p:pic>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A similar design might be adequate for StudentListImport"/>
          <p:cNvSpPr txBox="1"/>
          <p:nvPr>
            <p:ph type="title"/>
          </p:nvPr>
        </p:nvSpPr>
        <p:spPr>
          <a:prstGeom prst="rect">
            <a:avLst/>
          </a:prstGeom>
        </p:spPr>
        <p:txBody>
          <a:bodyPr/>
          <a:lstStyle>
            <a:lvl1pPr defTabSz="449833">
              <a:defRPr sz="6314"/>
            </a:lvl1pPr>
          </a:lstStyle>
          <a:p>
            <a:pPr/>
            <a:r>
              <a:t>A similar design might be adequate for StudentListImport</a:t>
            </a:r>
          </a:p>
        </p:txBody>
      </p:sp>
      <p:pic>
        <p:nvPicPr>
          <p:cNvPr id="1048" name="Image" descr="Image"/>
          <p:cNvPicPr>
            <a:picLocks noChangeAspect="1"/>
          </p:cNvPicPr>
          <p:nvPr/>
        </p:nvPicPr>
        <p:blipFill>
          <a:blip r:embed="rId2">
            <a:extLst/>
          </a:blip>
          <a:stretch>
            <a:fillRect/>
          </a:stretch>
        </p:blipFill>
        <p:spPr>
          <a:xfrm>
            <a:off x="1714500" y="2692400"/>
            <a:ext cx="9575800" cy="6794500"/>
          </a:xfrm>
          <a:prstGeom prst="rect">
            <a:avLst/>
          </a:prstGeom>
          <a:ln w="12700">
            <a:miter lim="400000"/>
          </a:ln>
        </p:spPr>
      </p:pic>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0"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051"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052"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Top-down,  decomposition"/>
          <p:cNvSpPr txBox="1"/>
          <p:nvPr>
            <p:ph type="title"/>
          </p:nvPr>
        </p:nvSpPr>
        <p:spPr>
          <a:prstGeom prst="rect">
            <a:avLst/>
          </a:prstGeom>
        </p:spPr>
        <p:txBody>
          <a:bodyPr/>
          <a:lstStyle>
            <a:lvl1pPr defTabSz="566674">
              <a:defRPr sz="7954"/>
            </a:lvl1pPr>
          </a:lstStyle>
          <a:p>
            <a:pPr/>
            <a:r>
              <a:t>Top-down,  decomposition</a:t>
            </a:r>
          </a:p>
        </p:txBody>
      </p:sp>
      <p:pic>
        <p:nvPicPr>
          <p:cNvPr id="450" name="Image" descr="Image"/>
          <p:cNvPicPr>
            <a:picLocks noChangeAspect="1"/>
          </p:cNvPicPr>
          <p:nvPr/>
        </p:nvPicPr>
        <p:blipFill>
          <a:blip r:embed="rId3">
            <a:extLst/>
          </a:blip>
          <a:stretch>
            <a:fillRect/>
          </a:stretch>
        </p:blipFill>
        <p:spPr>
          <a:xfrm>
            <a:off x="1925618" y="2830508"/>
            <a:ext cx="4334061" cy="2578067"/>
          </a:xfrm>
          <a:prstGeom prst="rect">
            <a:avLst/>
          </a:prstGeom>
          <a:ln w="12700">
            <a:miter lim="400000"/>
          </a:ln>
        </p:spPr>
      </p:pic>
      <p:pic>
        <p:nvPicPr>
          <p:cNvPr id="451" name="Image" descr="Image"/>
          <p:cNvPicPr>
            <a:picLocks noChangeAspect="1"/>
          </p:cNvPicPr>
          <p:nvPr/>
        </p:nvPicPr>
        <p:blipFill>
          <a:blip r:embed="rId4">
            <a:extLst/>
          </a:blip>
          <a:stretch>
            <a:fillRect/>
          </a:stretch>
        </p:blipFill>
        <p:spPr>
          <a:xfrm>
            <a:off x="1925619" y="6978961"/>
            <a:ext cx="4334060" cy="2578067"/>
          </a:xfrm>
          <a:prstGeom prst="rect">
            <a:avLst/>
          </a:prstGeom>
          <a:ln w="12700">
            <a:miter lim="400000"/>
          </a:ln>
        </p:spPr>
      </p:pic>
      <p:sp>
        <p:nvSpPr>
          <p:cNvPr id="452" name="Arrow"/>
          <p:cNvSpPr/>
          <p:nvPr/>
        </p:nvSpPr>
        <p:spPr>
          <a:xfrm rot="5400000">
            <a:off x="3382551" y="5558768"/>
            <a:ext cx="1420195" cy="1270001"/>
          </a:xfrm>
          <a:prstGeom prst="rightArrow">
            <a:avLst>
              <a:gd name="adj1" fmla="val 32000"/>
              <a:gd name="adj2" fmla="val 64000"/>
            </a:avLst>
          </a:prstGeom>
          <a:blipFill>
            <a:blip r:embed="rId5"/>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453" name="Image" descr="Image"/>
          <p:cNvPicPr>
            <a:picLocks noChangeAspect="1"/>
          </p:cNvPicPr>
          <p:nvPr/>
        </p:nvPicPr>
        <p:blipFill>
          <a:blip r:embed="rId6">
            <a:extLst/>
          </a:blip>
          <a:stretch>
            <a:fillRect/>
          </a:stretch>
        </p:blipFill>
        <p:spPr>
          <a:xfrm>
            <a:off x="8494637" y="5626100"/>
            <a:ext cx="2916909" cy="3681707"/>
          </a:xfrm>
          <a:prstGeom prst="rect">
            <a:avLst/>
          </a:prstGeom>
          <a:ln w="12700">
            <a:miter lim="400000"/>
          </a:ln>
        </p:spPr>
      </p:pic>
      <p:sp>
        <p:nvSpPr>
          <p:cNvPr id="454" name="requirements…"/>
          <p:cNvSpPr txBox="1"/>
          <p:nvPr/>
        </p:nvSpPr>
        <p:spPr>
          <a:xfrm>
            <a:off x="8895605" y="3200399"/>
            <a:ext cx="2114971" cy="1676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2600">
                <a:solidFill>
                  <a:srgbClr val="FEFB27"/>
                </a:solidFill>
              </a:defRPr>
            </a:pPr>
            <a:r>
              <a:t>requirements </a:t>
            </a:r>
          </a:p>
          <a:p>
            <a:pPr algn="ctr">
              <a:defRPr sz="2600">
                <a:solidFill>
                  <a:srgbClr val="FEFB27"/>
                </a:solidFill>
              </a:defRPr>
            </a:pPr>
            <a:r>
              <a:t>information guides  the process</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Decorator"/>
          <p:cNvSpPr txBox="1"/>
          <p:nvPr>
            <p:ph type="title"/>
          </p:nvPr>
        </p:nvSpPr>
        <p:spPr>
          <a:xfrm>
            <a:off x="1270000" y="103602"/>
            <a:ext cx="10464800" cy="3810001"/>
          </a:xfrm>
          <a:prstGeom prst="rect">
            <a:avLst/>
          </a:prstGeom>
        </p:spPr>
        <p:txBody>
          <a:bodyPr/>
          <a:lstStyle/>
          <a:p>
            <a:pPr/>
            <a:r>
              <a:t>Decorator</a:t>
            </a:r>
          </a:p>
        </p:txBody>
      </p:sp>
      <p:sp>
        <p:nvSpPr>
          <p:cNvPr id="1055" name="Context…"/>
          <p:cNvSpPr txBox="1"/>
          <p:nvPr/>
        </p:nvSpPr>
        <p:spPr>
          <a:xfrm>
            <a:off x="936501" y="3405602"/>
            <a:ext cx="11131799" cy="518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defRPr sz="7000">
                <a:solidFill>
                  <a:srgbClr val="FEFB27"/>
                </a:solidFill>
                <a:latin typeface="+mn-lt"/>
                <a:ea typeface="+mn-ea"/>
                <a:cs typeface="+mn-cs"/>
                <a:sym typeface="Gill Sans"/>
              </a:defRPr>
            </a:pPr>
            <a:r>
              <a:t>Context</a:t>
            </a:r>
          </a:p>
          <a:p>
            <a:pPr algn="ctr" defTabSz="584200">
              <a:defRPr sz="7000">
                <a:solidFill>
                  <a:srgbClr val="FFFFFF"/>
                </a:solidFill>
                <a:latin typeface="+mn-lt"/>
                <a:ea typeface="+mn-ea"/>
                <a:cs typeface="+mn-cs"/>
                <a:sym typeface="Gill Sans"/>
              </a:defRPr>
            </a:pPr>
            <a:r>
              <a:t> </a:t>
            </a:r>
          </a:p>
          <a:p>
            <a:pPr algn="ctr" defTabSz="584200">
              <a:defRPr sz="7000">
                <a:solidFill>
                  <a:srgbClr val="FFFFFF"/>
                </a:solidFill>
                <a:latin typeface="+mn-lt"/>
                <a:ea typeface="+mn-ea"/>
                <a:cs typeface="+mn-cs"/>
                <a:sym typeface="Gill Sans"/>
              </a:defRPr>
            </a:pPr>
            <a:r>
              <a:t>different clients or situations demand additional behavior, and combinations</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Logging and cyphering emails, but not for all"/>
          <p:cNvSpPr txBox="1"/>
          <p:nvPr>
            <p:ph type="title"/>
          </p:nvPr>
        </p:nvSpPr>
        <p:spPr>
          <a:prstGeom prst="rect">
            <a:avLst/>
          </a:prstGeom>
        </p:spPr>
        <p:txBody>
          <a:bodyPr/>
          <a:lstStyle>
            <a:lvl1pPr defTabSz="566674">
              <a:defRPr sz="7954"/>
            </a:lvl1pPr>
          </a:lstStyle>
          <a:p>
            <a:pPr/>
            <a:r>
              <a:t>Logging and cyphering emails, but not for all</a:t>
            </a:r>
          </a:p>
        </p:txBody>
      </p:sp>
      <p:pic>
        <p:nvPicPr>
          <p:cNvPr id="1058" name="Image" descr="Image"/>
          <p:cNvPicPr>
            <a:picLocks noChangeAspect="1"/>
          </p:cNvPicPr>
          <p:nvPr/>
        </p:nvPicPr>
        <p:blipFill>
          <a:blip r:embed="rId2">
            <a:extLst/>
          </a:blip>
          <a:stretch>
            <a:fillRect/>
          </a:stretch>
        </p:blipFill>
        <p:spPr>
          <a:xfrm>
            <a:off x="1714500" y="2692400"/>
            <a:ext cx="9575800" cy="6794500"/>
          </a:xfrm>
          <a:prstGeom prst="rect">
            <a:avLst/>
          </a:prstGeom>
          <a:ln w="12700">
            <a:miter lim="400000"/>
          </a:ln>
        </p:spPr>
      </p:pic>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1061" name="Image" descr="Image"/>
          <p:cNvPicPr>
            <a:picLocks noChangeAspect="1"/>
          </p:cNvPicPr>
          <p:nvPr/>
        </p:nvPicPr>
        <p:blipFill>
          <a:blip r:embed="rId2">
            <a:extLst/>
          </a:blip>
          <a:stretch>
            <a:fillRect/>
          </a:stretch>
        </p:blipFill>
        <p:spPr>
          <a:xfrm>
            <a:off x="2124898" y="2692400"/>
            <a:ext cx="8755004" cy="4897903"/>
          </a:xfrm>
          <a:prstGeom prst="rect">
            <a:avLst/>
          </a:prstGeom>
          <a:ln w="12700">
            <a:miter lim="400000"/>
          </a:ln>
        </p:spPr>
      </p:pic>
      <p:sp>
        <p:nvSpPr>
          <p:cNvPr id="1062" name="multiple inheritance, not always available"/>
          <p:cNvSpPr/>
          <p:nvPr/>
        </p:nvSpPr>
        <p:spPr>
          <a:xfrm>
            <a:off x="185927" y="5790389"/>
            <a:ext cx="2246967" cy="2185106"/>
          </a:xfrm>
          <a:prstGeom prst="wedgeEllipseCallout">
            <a:avLst>
              <a:gd name="adj1" fmla="val 96216"/>
              <a:gd name="adj2" fmla="val -4676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multiple inheritance, not always available</a:t>
            </a:r>
          </a:p>
        </p:txBody>
      </p:sp>
      <p:sp>
        <p:nvSpPr>
          <p:cNvPr id="1063" name="combinatorial solution, quickly grows with the number of alternatives"/>
          <p:cNvSpPr/>
          <p:nvPr/>
        </p:nvSpPr>
        <p:spPr>
          <a:xfrm>
            <a:off x="10168532" y="5790389"/>
            <a:ext cx="2659126" cy="3747294"/>
          </a:xfrm>
          <a:prstGeom prst="wedgeEllipseCallout">
            <a:avLst>
              <a:gd name="adj1" fmla="val -66509"/>
              <a:gd name="adj2" fmla="val -4904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combinatorial solution, quickly grows with the number of alternatives</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5" name="Problem"/>
          <p:cNvSpPr txBox="1"/>
          <p:nvPr>
            <p:ph type="title"/>
          </p:nvPr>
        </p:nvSpPr>
        <p:spPr>
          <a:prstGeom prst="rect">
            <a:avLst/>
          </a:prstGeom>
        </p:spPr>
        <p:txBody>
          <a:bodyPr/>
          <a:lstStyle>
            <a:lvl1pPr>
              <a:defRPr>
                <a:solidFill>
                  <a:srgbClr val="FEFB27"/>
                </a:solidFill>
              </a:defRPr>
            </a:lvl1pPr>
          </a:lstStyle>
          <a:p>
            <a:pPr/>
            <a:r>
              <a:t>Problem</a:t>
            </a:r>
          </a:p>
        </p:txBody>
      </p:sp>
      <p:sp>
        <p:nvSpPr>
          <p:cNvPr id="1066" name="lack of cohesion, likely compromises readability"/>
          <p:cNvSpPr/>
          <p:nvPr/>
        </p:nvSpPr>
        <p:spPr>
          <a:xfrm>
            <a:off x="220483" y="4876800"/>
            <a:ext cx="2221410" cy="3511349"/>
          </a:xfrm>
          <a:prstGeom prst="wedgeEllipseCallout">
            <a:avLst>
              <a:gd name="adj1" fmla="val 96894"/>
              <a:gd name="adj2" fmla="val -47982"/>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lack of cohesion, likely compromises readability</a:t>
            </a:r>
          </a:p>
        </p:txBody>
      </p:sp>
      <p:sp>
        <p:nvSpPr>
          <p:cNvPr id="1067" name="fixed combination order"/>
          <p:cNvSpPr/>
          <p:nvPr/>
        </p:nvSpPr>
        <p:spPr>
          <a:xfrm>
            <a:off x="9247022" y="7413426"/>
            <a:ext cx="2659127" cy="1949046"/>
          </a:xfrm>
          <a:prstGeom prst="wedgeEllipseCallout">
            <a:avLst>
              <a:gd name="adj1" fmla="val -66509"/>
              <a:gd name="adj2" fmla="val -4815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fixed combination order</a:t>
            </a:r>
          </a:p>
        </p:txBody>
      </p:sp>
      <p:pic>
        <p:nvPicPr>
          <p:cNvPr id="1068" name="Image" descr="Image"/>
          <p:cNvPicPr>
            <a:picLocks noChangeAspect="1"/>
          </p:cNvPicPr>
          <p:nvPr/>
        </p:nvPicPr>
        <p:blipFill>
          <a:blip r:embed="rId4">
            <a:extLst/>
          </a:blip>
          <a:stretch>
            <a:fillRect/>
          </a:stretch>
        </p:blipFill>
        <p:spPr>
          <a:xfrm>
            <a:off x="3483590" y="2692400"/>
            <a:ext cx="8068488" cy="6338225"/>
          </a:xfrm>
          <a:prstGeom prst="rect">
            <a:avLst/>
          </a:prstGeom>
          <a:ln w="12700">
            <a:miter lim="400000"/>
          </a:ln>
        </p:spPr>
      </p:pic>
      <p:sp>
        <p:nvSpPr>
          <p:cNvPr id="1069" name="mixes concerns"/>
          <p:cNvSpPr/>
          <p:nvPr/>
        </p:nvSpPr>
        <p:spPr>
          <a:xfrm>
            <a:off x="9708069" y="4533578"/>
            <a:ext cx="2352032" cy="1637317"/>
          </a:xfrm>
          <a:prstGeom prst="wedgeEllipseCallout">
            <a:avLst>
              <a:gd name="adj1" fmla="val -77584"/>
              <a:gd name="adj2" fmla="val 33105"/>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mixes concerns</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1"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072" name="Image" descr="Image"/>
          <p:cNvPicPr>
            <a:picLocks noChangeAspect="1"/>
          </p:cNvPicPr>
          <p:nvPr/>
        </p:nvPicPr>
        <p:blipFill>
          <a:blip r:embed="rId2">
            <a:extLst/>
          </a:blip>
          <a:stretch>
            <a:fillRect/>
          </a:stretch>
        </p:blipFill>
        <p:spPr>
          <a:xfrm>
            <a:off x="1016513" y="3237622"/>
            <a:ext cx="10971774" cy="4328814"/>
          </a:xfrm>
          <a:prstGeom prst="rect">
            <a:avLst/>
          </a:prstGeom>
          <a:ln w="12700">
            <a:miter lim="400000"/>
          </a:ln>
        </p:spPr>
      </p:pic>
      <p:pic>
        <p:nvPicPr>
          <p:cNvPr id="1073" name="Image" descr="Image"/>
          <p:cNvPicPr>
            <a:picLocks noChangeAspect="1"/>
          </p:cNvPicPr>
          <p:nvPr/>
        </p:nvPicPr>
        <p:blipFill>
          <a:blip r:embed="rId3">
            <a:extLst/>
          </a:blip>
          <a:stretch>
            <a:fillRect/>
          </a:stretch>
        </p:blipFill>
        <p:spPr>
          <a:xfrm>
            <a:off x="3295031" y="7827418"/>
            <a:ext cx="3949701" cy="1447801"/>
          </a:xfrm>
          <a:prstGeom prst="rect">
            <a:avLst/>
          </a:prstGeom>
          <a:ln w="12700">
            <a:miter lim="400000"/>
          </a:ln>
        </p:spPr>
      </p:pic>
      <p:pic>
        <p:nvPicPr>
          <p:cNvPr id="1074" name="Image" descr="Image"/>
          <p:cNvPicPr>
            <a:picLocks noChangeAspect="1"/>
          </p:cNvPicPr>
          <p:nvPr/>
        </p:nvPicPr>
        <p:blipFill>
          <a:blip r:embed="rId4">
            <a:extLst/>
          </a:blip>
          <a:stretch>
            <a:fillRect/>
          </a:stretch>
        </p:blipFill>
        <p:spPr>
          <a:xfrm>
            <a:off x="9055100" y="7827418"/>
            <a:ext cx="3949700" cy="1447801"/>
          </a:xfrm>
          <a:prstGeom prst="rect">
            <a:avLst/>
          </a:prstGeom>
          <a:ln w="12700">
            <a:miter lim="400000"/>
          </a:ln>
        </p:spPr>
      </p:pic>
      <p:sp>
        <p:nvSpPr>
          <p:cNvPr id="1075" name="composition, decorated field"/>
          <p:cNvSpPr/>
          <p:nvPr/>
        </p:nvSpPr>
        <p:spPr>
          <a:xfrm>
            <a:off x="10007855" y="1834023"/>
            <a:ext cx="2774045" cy="1651968"/>
          </a:xfrm>
          <a:prstGeom prst="wedgeEllipseCallout">
            <a:avLst>
              <a:gd name="adj1" fmla="val -49412"/>
              <a:gd name="adj2" fmla="val 6579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composition, decorated field</a:t>
            </a:r>
          </a:p>
        </p:txBody>
      </p:sp>
      <p:sp>
        <p:nvSpPr>
          <p:cNvPr id="1076" name="inheritance"/>
          <p:cNvSpPr/>
          <p:nvPr/>
        </p:nvSpPr>
        <p:spPr>
          <a:xfrm>
            <a:off x="0" y="3435951"/>
            <a:ext cx="2774045" cy="960323"/>
          </a:xfrm>
          <a:prstGeom prst="wedgeEllipseCallout">
            <a:avLst>
              <a:gd name="adj1" fmla="val 64689"/>
              <a:gd name="adj2" fmla="val 85512"/>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inheritance</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8" name="Image" descr="Image"/>
          <p:cNvPicPr>
            <a:picLocks noChangeAspect="1"/>
          </p:cNvPicPr>
          <p:nvPr/>
        </p:nvPicPr>
        <p:blipFill>
          <a:blip r:embed="rId3">
            <a:extLst/>
          </a:blip>
          <a:stretch>
            <a:fillRect/>
          </a:stretch>
        </p:blipFill>
        <p:spPr>
          <a:xfrm>
            <a:off x="175636" y="450056"/>
            <a:ext cx="4466855" cy="1762358"/>
          </a:xfrm>
          <a:prstGeom prst="rect">
            <a:avLst/>
          </a:prstGeom>
          <a:ln w="12700">
            <a:miter lim="400000"/>
          </a:ln>
        </p:spPr>
      </p:pic>
      <p:pic>
        <p:nvPicPr>
          <p:cNvPr id="1079" name="Image" descr="Image"/>
          <p:cNvPicPr>
            <a:picLocks noChangeAspect="1"/>
          </p:cNvPicPr>
          <p:nvPr/>
        </p:nvPicPr>
        <p:blipFill>
          <a:blip r:embed="rId4">
            <a:extLst/>
          </a:blip>
          <a:stretch>
            <a:fillRect/>
          </a:stretch>
        </p:blipFill>
        <p:spPr>
          <a:xfrm>
            <a:off x="5024087" y="139700"/>
            <a:ext cx="7886701" cy="9474200"/>
          </a:xfrm>
          <a:prstGeom prst="rect">
            <a:avLst/>
          </a:prstGeom>
          <a:ln w="12700">
            <a:miter lim="400000"/>
          </a:ln>
        </p:spPr>
      </p:pic>
      <p:sp>
        <p:nvSpPr>
          <p:cNvPr id="1080" name="supports multiple combinations with the same class structure"/>
          <p:cNvSpPr/>
          <p:nvPr/>
        </p:nvSpPr>
        <p:spPr>
          <a:xfrm>
            <a:off x="979931" y="3062447"/>
            <a:ext cx="2505061" cy="3052572"/>
          </a:xfrm>
          <a:prstGeom prst="wedgeEllipseCallout">
            <a:avLst>
              <a:gd name="adj1" fmla="val 111439"/>
              <a:gd name="adj2" fmla="val -46013"/>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supports multiple combinations with the same class structure</a:t>
            </a:r>
          </a:p>
        </p:txBody>
      </p:sp>
      <p:sp>
        <p:nvSpPr>
          <p:cNvPr id="1081" name="combination can be dynamically changed"/>
          <p:cNvSpPr/>
          <p:nvPr/>
        </p:nvSpPr>
        <p:spPr>
          <a:xfrm>
            <a:off x="10405712" y="-1"/>
            <a:ext cx="2505061" cy="2304476"/>
          </a:xfrm>
          <a:prstGeom prst="wedgeEllipseCallout">
            <a:avLst>
              <a:gd name="adj1" fmla="val -32493"/>
              <a:gd name="adj2" fmla="val 7507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combination can be dynamically changed</a:t>
            </a:r>
          </a:p>
        </p:txBody>
      </p:sp>
      <p:pic>
        <p:nvPicPr>
          <p:cNvPr id="1082" name="Image" descr="Image"/>
          <p:cNvPicPr>
            <a:picLocks noChangeAspect="1"/>
          </p:cNvPicPr>
          <p:nvPr/>
        </p:nvPicPr>
        <p:blipFill>
          <a:blip r:embed="rId7">
            <a:extLst/>
          </a:blip>
          <a:stretch>
            <a:fillRect/>
          </a:stretch>
        </p:blipFill>
        <p:spPr>
          <a:xfrm>
            <a:off x="349598" y="8080833"/>
            <a:ext cx="4559301" cy="1447801"/>
          </a:xfrm>
          <a:prstGeom prst="rect">
            <a:avLst/>
          </a:prstGeom>
          <a:ln w="12700">
            <a:miter lim="400000"/>
          </a:ln>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Not often worth to decorate a single (stateless, simple) functionality in a language that supports high order functions"/>
          <p:cNvSpPr txBox="1"/>
          <p:nvPr>
            <p:ph type="title"/>
          </p:nvPr>
        </p:nvSpPr>
        <p:spPr>
          <a:xfrm>
            <a:off x="1039717" y="2146798"/>
            <a:ext cx="10925366" cy="5460004"/>
          </a:xfrm>
          <a:prstGeom prst="rect">
            <a:avLst/>
          </a:prstGeom>
        </p:spPr>
        <p:txBody>
          <a:bodyPr/>
          <a:lstStyle>
            <a:lvl1pPr defTabSz="519937">
              <a:defRPr sz="7297"/>
            </a:lvl1pPr>
          </a:lstStyle>
          <a:p>
            <a:pPr/>
            <a:r>
              <a:t>Not often worth to decorate a single (stateless, simple) functionality in a language that supports high order functions</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089"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090"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2" name="Chain of responsibility"/>
          <p:cNvSpPr txBox="1"/>
          <p:nvPr>
            <p:ph type="title"/>
          </p:nvPr>
        </p:nvSpPr>
        <p:spPr>
          <a:prstGeom prst="rect">
            <a:avLst/>
          </a:prstGeom>
        </p:spPr>
        <p:txBody>
          <a:bodyPr/>
          <a:lstStyle/>
          <a:p>
            <a:pPr/>
            <a:r>
              <a:t>Chain of responsibility</a:t>
            </a:r>
          </a:p>
        </p:txBody>
      </p:sp>
      <p:sp>
        <p:nvSpPr>
          <p:cNvPr id="1093" name="Similar structure to decorator…"/>
          <p:cNvSpPr txBox="1"/>
          <p:nvPr>
            <p:ph type="body" idx="1"/>
          </p:nvPr>
        </p:nvSpPr>
        <p:spPr>
          <a:xfrm>
            <a:off x="398087" y="2960716"/>
            <a:ext cx="10464801" cy="5715001"/>
          </a:xfrm>
          <a:prstGeom prst="rect">
            <a:avLst/>
          </a:prstGeom>
        </p:spPr>
        <p:txBody>
          <a:bodyPr/>
          <a:lstStyle/>
          <a:p>
            <a:pPr/>
            <a:r>
              <a:t>Similar structure to decorator</a:t>
            </a:r>
          </a:p>
          <a:p>
            <a:pPr/>
            <a:r>
              <a:t>Different intent</a:t>
            </a:r>
          </a:p>
          <a:p>
            <a:pPr/>
            <a:r>
              <a:t>Handlers versus decoratos</a:t>
            </a:r>
          </a:p>
          <a:p>
            <a:pPr/>
            <a:r>
              <a:t>Handlers can stop the execution chain</a:t>
            </a:r>
          </a:p>
          <a:p>
            <a:pPr/>
            <a:r>
              <a:t>Handlers can execute arbitrary operations (not just additions)</a:t>
            </a:r>
          </a:p>
        </p:txBody>
      </p:sp>
      <p:pic>
        <p:nvPicPr>
          <p:cNvPr id="1094" name="Image" descr="Image"/>
          <p:cNvPicPr>
            <a:picLocks noChangeAspect="1"/>
          </p:cNvPicPr>
          <p:nvPr/>
        </p:nvPicPr>
        <p:blipFill>
          <a:blip r:embed="rId2">
            <a:extLst/>
          </a:blip>
          <a:stretch>
            <a:fillRect/>
          </a:stretch>
        </p:blipFill>
        <p:spPr>
          <a:xfrm>
            <a:off x="8175330" y="2851493"/>
            <a:ext cx="4524076" cy="1784934"/>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6" name="Proxy"/>
          <p:cNvSpPr txBox="1"/>
          <p:nvPr>
            <p:ph type="title"/>
          </p:nvPr>
        </p:nvSpPr>
        <p:spPr>
          <a:prstGeom prst="rect">
            <a:avLst/>
          </a:prstGeom>
        </p:spPr>
        <p:txBody>
          <a:bodyPr/>
          <a:lstStyle/>
          <a:p>
            <a:pPr/>
            <a:r>
              <a:t>Proxy</a:t>
            </a:r>
          </a:p>
        </p:txBody>
      </p:sp>
      <p:pic>
        <p:nvPicPr>
          <p:cNvPr id="1097" name="Image" descr="Image"/>
          <p:cNvPicPr>
            <a:picLocks noChangeAspect="1"/>
          </p:cNvPicPr>
          <p:nvPr/>
        </p:nvPicPr>
        <p:blipFill>
          <a:blip r:embed="rId3">
            <a:extLst/>
          </a:blip>
          <a:stretch>
            <a:fillRect/>
          </a:stretch>
        </p:blipFill>
        <p:spPr>
          <a:xfrm>
            <a:off x="874579" y="3118130"/>
            <a:ext cx="11255809" cy="3046444"/>
          </a:xfrm>
          <a:prstGeom prst="rect">
            <a:avLst/>
          </a:prstGeom>
          <a:ln w="12700">
            <a:miter lim="400000"/>
          </a:ln>
        </p:spPr>
      </p:pic>
      <p:sp>
        <p:nvSpPr>
          <p:cNvPr id="1098" name="similar structure to decorator"/>
          <p:cNvSpPr/>
          <p:nvPr/>
        </p:nvSpPr>
        <p:spPr>
          <a:xfrm>
            <a:off x="1270000" y="7356403"/>
            <a:ext cx="2310214" cy="1823201"/>
          </a:xfrm>
          <a:prstGeom prst="wedgeEllipseCallout">
            <a:avLst>
              <a:gd name="adj1" fmla="val 75247"/>
              <a:gd name="adj2" fmla="val -6980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similar structure to decorator</a:t>
            </a:r>
          </a:p>
        </p:txBody>
      </p:sp>
      <p:sp>
        <p:nvSpPr>
          <p:cNvPr id="1099" name="different intent and possibilities; limited combination possibilities"/>
          <p:cNvSpPr/>
          <p:nvPr/>
        </p:nvSpPr>
        <p:spPr>
          <a:xfrm>
            <a:off x="8623996" y="6853431"/>
            <a:ext cx="3506234" cy="2484835"/>
          </a:xfrm>
          <a:prstGeom prst="wedgeEllipseCallout">
            <a:avLst>
              <a:gd name="adj1" fmla="val -66849"/>
              <a:gd name="adj2" fmla="val -60597"/>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different intent and possibilities; limited combination possibilities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Composition and refinement"/>
          <p:cNvSpPr txBox="1"/>
          <p:nvPr>
            <p:ph type="title"/>
          </p:nvPr>
        </p:nvSpPr>
        <p:spPr>
          <a:prstGeom prst="rect">
            <a:avLst/>
          </a:prstGeom>
        </p:spPr>
        <p:txBody>
          <a:bodyPr/>
          <a:lstStyle>
            <a:lvl1pPr defTabSz="566674">
              <a:defRPr sz="7954"/>
            </a:lvl1pPr>
          </a:lstStyle>
          <a:p>
            <a:pPr/>
            <a:r>
              <a:t>Composition and refinement</a:t>
            </a:r>
          </a:p>
        </p:txBody>
      </p:sp>
      <p:pic>
        <p:nvPicPr>
          <p:cNvPr id="459" name="Image" descr="Image"/>
          <p:cNvPicPr>
            <a:picLocks noChangeAspect="1"/>
          </p:cNvPicPr>
          <p:nvPr/>
        </p:nvPicPr>
        <p:blipFill>
          <a:blip r:embed="rId3">
            <a:extLst/>
          </a:blip>
          <a:stretch>
            <a:fillRect/>
          </a:stretch>
        </p:blipFill>
        <p:spPr>
          <a:xfrm>
            <a:off x="1068498" y="2931685"/>
            <a:ext cx="10867804" cy="6464591"/>
          </a:xfrm>
          <a:prstGeom prst="rect">
            <a:avLst/>
          </a:prstGeom>
          <a:ln w="12700">
            <a:miter lim="400000"/>
          </a:ln>
        </p:spPr>
      </p:pic>
      <p:sp>
        <p:nvSpPr>
          <p:cNvPr id="460" name="existing, implemented module"/>
          <p:cNvSpPr/>
          <p:nvPr/>
        </p:nvSpPr>
        <p:spPr>
          <a:xfrm>
            <a:off x="9492425" y="2337760"/>
            <a:ext cx="3252868" cy="1562421"/>
          </a:xfrm>
          <a:prstGeom prst="wedgeEllipseCallout">
            <a:avLst>
              <a:gd name="adj1" fmla="val -41372"/>
              <a:gd name="adj2" fmla="val 7676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existing, implemented module</a:t>
            </a:r>
          </a:p>
        </p:txBody>
      </p:sp>
      <p:sp>
        <p:nvSpPr>
          <p:cNvPr id="461" name="nonexisting, invented module"/>
          <p:cNvSpPr/>
          <p:nvPr/>
        </p:nvSpPr>
        <p:spPr>
          <a:xfrm>
            <a:off x="4273568" y="3839890"/>
            <a:ext cx="3252868" cy="1562421"/>
          </a:xfrm>
          <a:prstGeom prst="wedgeEllipseCallout">
            <a:avLst>
              <a:gd name="adj1" fmla="val 61884"/>
              <a:gd name="adj2" fmla="val 76055"/>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nonexisting, invented module</a:t>
            </a:r>
          </a:p>
        </p:txBody>
      </p:sp>
      <p:sp>
        <p:nvSpPr>
          <p:cNvPr id="462" name="existing, implemented module"/>
          <p:cNvSpPr/>
          <p:nvPr/>
        </p:nvSpPr>
        <p:spPr>
          <a:xfrm>
            <a:off x="6140258" y="8301870"/>
            <a:ext cx="3767621" cy="1335177"/>
          </a:xfrm>
          <a:prstGeom prst="wedgeEllipseCallout">
            <a:avLst>
              <a:gd name="adj1" fmla="val 44964"/>
              <a:gd name="adj2" fmla="val -59933"/>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existing, implemented module</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Adapter, wrapper"/>
          <p:cNvSpPr txBox="1"/>
          <p:nvPr>
            <p:ph type="title"/>
          </p:nvPr>
        </p:nvSpPr>
        <p:spPr>
          <a:prstGeom prst="rect">
            <a:avLst/>
          </a:prstGeom>
        </p:spPr>
        <p:txBody>
          <a:bodyPr/>
          <a:lstStyle/>
          <a:p>
            <a:pPr/>
            <a:r>
              <a:t>Adapter, wrapper</a:t>
            </a:r>
          </a:p>
        </p:txBody>
      </p:sp>
      <p:sp>
        <p:nvSpPr>
          <p:cNvPr id="1104" name="similar structure to proxies, different interfaces"/>
          <p:cNvSpPr/>
          <p:nvPr/>
        </p:nvSpPr>
        <p:spPr>
          <a:xfrm>
            <a:off x="341352" y="7857157"/>
            <a:ext cx="3646248" cy="1707095"/>
          </a:xfrm>
          <a:prstGeom prst="wedgeEllipseCallout">
            <a:avLst>
              <a:gd name="adj1" fmla="val 48757"/>
              <a:gd name="adj2" fmla="val -8913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similar structure to proxies, different interfaces</a:t>
            </a:r>
          </a:p>
        </p:txBody>
      </p:sp>
      <p:pic>
        <p:nvPicPr>
          <p:cNvPr id="1105" name="Image" descr="Image"/>
          <p:cNvPicPr>
            <a:picLocks noChangeAspect="1"/>
          </p:cNvPicPr>
          <p:nvPr/>
        </p:nvPicPr>
        <p:blipFill>
          <a:blip r:embed="rId3">
            <a:extLst/>
          </a:blip>
          <a:stretch>
            <a:fillRect/>
          </a:stretch>
        </p:blipFill>
        <p:spPr>
          <a:xfrm>
            <a:off x="3987443" y="2918858"/>
            <a:ext cx="5620901" cy="5414484"/>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Client is supposed to conform to a specific interface"/>
          <p:cNvSpPr txBox="1"/>
          <p:nvPr>
            <p:ph type="title"/>
          </p:nvPr>
        </p:nvSpPr>
        <p:spPr>
          <a:prstGeom prst="rect">
            <a:avLst/>
          </a:prstGeom>
        </p:spPr>
        <p:txBody>
          <a:bodyPr/>
          <a:lstStyle>
            <a:lvl1pPr defTabSz="467359">
              <a:defRPr sz="6560"/>
            </a:lvl1pPr>
          </a:lstStyle>
          <a:p>
            <a:pPr/>
            <a:r>
              <a:t>Client is supposed to conform to a specific interface</a:t>
            </a:r>
          </a:p>
        </p:txBody>
      </p:sp>
      <p:pic>
        <p:nvPicPr>
          <p:cNvPr id="1108" name="Image" descr="Image"/>
          <p:cNvPicPr>
            <a:picLocks noChangeAspect="1"/>
          </p:cNvPicPr>
          <p:nvPr/>
        </p:nvPicPr>
        <p:blipFill>
          <a:blip r:embed="rId2">
            <a:extLst/>
          </a:blip>
          <a:stretch>
            <a:fillRect/>
          </a:stretch>
        </p:blipFill>
        <p:spPr>
          <a:xfrm>
            <a:off x="1155085" y="2930659"/>
            <a:ext cx="10579715" cy="6423400"/>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111"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112"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4"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115"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11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Strategy (and command)"/>
          <p:cNvSpPr txBox="1"/>
          <p:nvPr>
            <p:ph type="title"/>
          </p:nvPr>
        </p:nvSpPr>
        <p:spPr>
          <a:prstGeom prst="rect">
            <a:avLst/>
          </a:prstGeom>
        </p:spPr>
        <p:txBody>
          <a:bodyPr/>
          <a:lstStyle/>
          <a:p>
            <a:pPr/>
            <a:r>
              <a:t>Strategy (and command)</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0"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1121" name="Image" descr="Image"/>
          <p:cNvPicPr>
            <a:picLocks noChangeAspect="1"/>
          </p:cNvPicPr>
          <p:nvPr/>
        </p:nvPicPr>
        <p:blipFill>
          <a:blip r:embed="rId2">
            <a:extLst/>
          </a:blip>
          <a:stretch>
            <a:fillRect/>
          </a:stretch>
        </p:blipFill>
        <p:spPr>
          <a:xfrm>
            <a:off x="7985014" y="4104964"/>
            <a:ext cx="4135304" cy="3042272"/>
          </a:xfrm>
          <a:prstGeom prst="rect">
            <a:avLst/>
          </a:prstGeom>
          <a:ln w="12700">
            <a:miter lim="400000"/>
          </a:ln>
        </p:spPr>
      </p:pic>
      <p:sp>
        <p:nvSpPr>
          <p:cNvPr id="1122" name="fixed or non modular way for computing grades"/>
          <p:cNvSpPr/>
          <p:nvPr/>
        </p:nvSpPr>
        <p:spPr>
          <a:xfrm>
            <a:off x="7360199" y="8061447"/>
            <a:ext cx="4759930" cy="1499257"/>
          </a:xfrm>
          <a:prstGeom prst="wedgeEllipseCallout">
            <a:avLst>
              <a:gd name="adj1" fmla="val -44445"/>
              <a:gd name="adj2" fmla="val -8494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fixed or non modular way for computing grades</a:t>
            </a:r>
          </a:p>
        </p:txBody>
      </p:sp>
      <p:pic>
        <p:nvPicPr>
          <p:cNvPr id="1123" name="Image" descr="Image"/>
          <p:cNvPicPr>
            <a:picLocks noChangeAspect="1"/>
          </p:cNvPicPr>
          <p:nvPr/>
        </p:nvPicPr>
        <p:blipFill>
          <a:blip r:embed="rId4">
            <a:extLst/>
          </a:blip>
          <a:stretch>
            <a:fillRect/>
          </a:stretch>
        </p:blipFill>
        <p:spPr>
          <a:xfrm>
            <a:off x="0" y="2191879"/>
            <a:ext cx="7492845" cy="6868442"/>
          </a:xfrm>
          <a:prstGeom prst="rect">
            <a:avLst/>
          </a:prstGeom>
          <a:ln w="12700">
            <a:miter lim="400000"/>
          </a:ln>
        </p:spPr>
      </p:pic>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126" name="Image" descr="Image"/>
          <p:cNvPicPr>
            <a:picLocks noChangeAspect="1"/>
          </p:cNvPicPr>
          <p:nvPr/>
        </p:nvPicPr>
        <p:blipFill>
          <a:blip r:embed="rId2">
            <a:extLst/>
          </a:blip>
          <a:stretch>
            <a:fillRect/>
          </a:stretch>
        </p:blipFill>
        <p:spPr>
          <a:xfrm>
            <a:off x="6502400" y="5804428"/>
            <a:ext cx="5924158" cy="594067"/>
          </a:xfrm>
          <a:prstGeom prst="rect">
            <a:avLst/>
          </a:prstGeom>
          <a:ln w="12700">
            <a:miter lim="400000"/>
          </a:ln>
        </p:spPr>
      </p:pic>
      <p:sp>
        <p:nvSpPr>
          <p:cNvPr id="1127" name="high order languages"/>
          <p:cNvSpPr/>
          <p:nvPr/>
        </p:nvSpPr>
        <p:spPr>
          <a:xfrm>
            <a:off x="7666438" y="7656653"/>
            <a:ext cx="4759930" cy="1499257"/>
          </a:xfrm>
          <a:prstGeom prst="wedgeEllipseCallout">
            <a:avLst>
              <a:gd name="adj1" fmla="val -44445"/>
              <a:gd name="adj2" fmla="val -8494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high order languages</a:t>
            </a:r>
          </a:p>
        </p:txBody>
      </p:sp>
      <p:sp>
        <p:nvSpPr>
          <p:cNvPr id="1128" name="variability of single operation"/>
          <p:cNvSpPr/>
          <p:nvPr/>
        </p:nvSpPr>
        <p:spPr>
          <a:xfrm>
            <a:off x="7812713" y="3216275"/>
            <a:ext cx="4759930" cy="1499256"/>
          </a:xfrm>
          <a:prstGeom prst="wedgeEllipseCallout">
            <a:avLst>
              <a:gd name="adj1" fmla="val -54576"/>
              <a:gd name="adj2" fmla="val 93053"/>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variability of single operation</a:t>
            </a:r>
          </a:p>
        </p:txBody>
      </p:sp>
      <p:pic>
        <p:nvPicPr>
          <p:cNvPr id="1129" name="Image" descr="Image"/>
          <p:cNvPicPr>
            <a:picLocks noChangeAspect="1"/>
          </p:cNvPicPr>
          <p:nvPr/>
        </p:nvPicPr>
        <p:blipFill>
          <a:blip r:embed="rId5">
            <a:extLst/>
          </a:blip>
          <a:stretch>
            <a:fillRect/>
          </a:stretch>
        </p:blipFill>
        <p:spPr>
          <a:xfrm>
            <a:off x="-1" y="2692400"/>
            <a:ext cx="6652519" cy="6518275"/>
          </a:xfrm>
          <a:prstGeom prst="rect">
            <a:avLst/>
          </a:prstGeom>
          <a:ln w="12700">
            <a:miter lim="400000"/>
          </a:ln>
        </p:spPr>
      </p:pic>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Solution"/>
          <p:cNvSpPr txBox="1"/>
          <p:nvPr>
            <p:ph type="title"/>
          </p:nvPr>
        </p:nvSpPr>
        <p:spPr>
          <a:prstGeom prst="rect">
            <a:avLst/>
          </a:prstGeom>
        </p:spPr>
        <p:txBody>
          <a:bodyPr/>
          <a:lstStyle>
            <a:lvl1pPr>
              <a:defRPr>
                <a:solidFill>
                  <a:srgbClr val="FEFB27"/>
                </a:solidFill>
              </a:defRPr>
            </a:lvl1pPr>
          </a:lstStyle>
          <a:p>
            <a:pPr/>
            <a:r>
              <a:t>Solution</a:t>
            </a:r>
          </a:p>
        </p:txBody>
      </p:sp>
      <p:sp>
        <p:nvSpPr>
          <p:cNvPr id="1132" name="variability of many operations"/>
          <p:cNvSpPr/>
          <p:nvPr/>
        </p:nvSpPr>
        <p:spPr>
          <a:xfrm>
            <a:off x="8082576" y="2692400"/>
            <a:ext cx="4759930" cy="1499256"/>
          </a:xfrm>
          <a:prstGeom prst="wedgeEllipseCallout">
            <a:avLst>
              <a:gd name="adj1" fmla="val -43617"/>
              <a:gd name="adj2" fmla="val 100255"/>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variability of many operations</a:t>
            </a:r>
          </a:p>
        </p:txBody>
      </p:sp>
      <p:pic>
        <p:nvPicPr>
          <p:cNvPr id="1133" name="Image" descr="Image"/>
          <p:cNvPicPr>
            <a:picLocks noChangeAspect="1"/>
          </p:cNvPicPr>
          <p:nvPr/>
        </p:nvPicPr>
        <p:blipFill>
          <a:blip r:embed="rId3">
            <a:extLst/>
          </a:blip>
          <a:stretch>
            <a:fillRect/>
          </a:stretch>
        </p:blipFill>
        <p:spPr>
          <a:xfrm>
            <a:off x="0" y="3037294"/>
            <a:ext cx="13004801" cy="5177612"/>
          </a:xfrm>
          <a:prstGeom prst="rect">
            <a:avLst/>
          </a:prstGeom>
          <a:ln w="12700">
            <a:miter lim="400000"/>
          </a:ln>
        </p:spPr>
      </p:pic>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5" name="Template method"/>
          <p:cNvSpPr txBox="1"/>
          <p:nvPr>
            <p:ph type="title"/>
          </p:nvPr>
        </p:nvSpPr>
        <p:spPr>
          <a:prstGeom prst="rect">
            <a:avLst/>
          </a:prstGeom>
        </p:spPr>
        <p:txBody>
          <a:bodyPr/>
          <a:lstStyle/>
          <a:p>
            <a:pPr/>
            <a:r>
              <a:t>Template method</a:t>
            </a:r>
          </a:p>
        </p:txBody>
      </p:sp>
      <p:pic>
        <p:nvPicPr>
          <p:cNvPr id="1136" name="Image" descr="Image"/>
          <p:cNvPicPr>
            <a:picLocks noChangeAspect="1"/>
          </p:cNvPicPr>
          <p:nvPr/>
        </p:nvPicPr>
        <p:blipFill>
          <a:blip r:embed="rId3">
            <a:extLst/>
          </a:blip>
          <a:stretch>
            <a:fillRect/>
          </a:stretch>
        </p:blipFill>
        <p:spPr>
          <a:xfrm>
            <a:off x="1950634" y="3808788"/>
            <a:ext cx="9784166" cy="4328555"/>
          </a:xfrm>
          <a:prstGeom prst="rect">
            <a:avLst/>
          </a:prstGeom>
          <a:ln w="12700">
            <a:miter lim="400000"/>
          </a:ln>
        </p:spPr>
      </p:pic>
      <p:pic>
        <p:nvPicPr>
          <p:cNvPr id="1137" name="Image" descr="Image"/>
          <p:cNvPicPr>
            <a:picLocks noChangeAspect="1"/>
          </p:cNvPicPr>
          <p:nvPr/>
        </p:nvPicPr>
        <p:blipFill>
          <a:blip r:embed="rId4">
            <a:extLst/>
          </a:blip>
          <a:stretch>
            <a:fillRect/>
          </a:stretch>
        </p:blipFill>
        <p:spPr>
          <a:xfrm>
            <a:off x="1127994" y="2773787"/>
            <a:ext cx="11429447" cy="746752"/>
          </a:xfrm>
          <a:prstGeom prst="rect">
            <a:avLst/>
          </a:prstGeom>
          <a:ln w="12700">
            <a:miter lim="400000"/>
          </a:ln>
        </p:spPr>
      </p:pic>
      <p:sp>
        <p:nvSpPr>
          <p:cNvPr id="1138" name="template,…"/>
          <p:cNvSpPr/>
          <p:nvPr/>
        </p:nvSpPr>
        <p:spPr>
          <a:xfrm>
            <a:off x="8651684" y="4044413"/>
            <a:ext cx="4196035" cy="1499257"/>
          </a:xfrm>
          <a:prstGeom prst="wedgeEllipseCallout">
            <a:avLst>
              <a:gd name="adj1" fmla="val -43699"/>
              <a:gd name="adj2" fmla="val -84945"/>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template, </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common code</a:t>
            </a:r>
          </a:p>
        </p:txBody>
      </p:sp>
      <p:sp>
        <p:nvSpPr>
          <p:cNvPr id="1139" name="variablecode"/>
          <p:cNvSpPr/>
          <p:nvPr/>
        </p:nvSpPr>
        <p:spPr>
          <a:xfrm>
            <a:off x="289138" y="8776311"/>
            <a:ext cx="4196035" cy="803995"/>
          </a:xfrm>
          <a:prstGeom prst="wedgeEllipseCallout">
            <a:avLst>
              <a:gd name="adj1" fmla="val 32548"/>
              <a:gd name="adj2" fmla="val -113441"/>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variablecode</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3" name="Bridge"/>
          <p:cNvSpPr txBox="1"/>
          <p:nvPr>
            <p:ph type="title"/>
          </p:nvPr>
        </p:nvSpPr>
        <p:spPr>
          <a:prstGeom prst="rect">
            <a:avLst/>
          </a:prstGeom>
        </p:spPr>
        <p:txBody>
          <a:bodyPr/>
          <a:lstStyle/>
          <a:p>
            <a:pPr/>
            <a:r>
              <a:t>Bridge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Bottom-up, composition"/>
          <p:cNvSpPr txBox="1"/>
          <p:nvPr>
            <p:ph type="title"/>
          </p:nvPr>
        </p:nvSpPr>
        <p:spPr>
          <a:prstGeom prst="rect">
            <a:avLst/>
          </a:prstGeom>
        </p:spPr>
        <p:txBody>
          <a:bodyPr/>
          <a:lstStyle/>
          <a:p>
            <a:pPr/>
            <a:r>
              <a:t>Bottom-up, composition</a:t>
            </a:r>
          </a:p>
        </p:txBody>
      </p:sp>
      <p:pic>
        <p:nvPicPr>
          <p:cNvPr id="467" name="Image" descr="Image"/>
          <p:cNvPicPr>
            <a:picLocks noChangeAspect="1"/>
          </p:cNvPicPr>
          <p:nvPr/>
        </p:nvPicPr>
        <p:blipFill>
          <a:blip r:embed="rId3">
            <a:extLst/>
          </a:blip>
          <a:stretch>
            <a:fillRect/>
          </a:stretch>
        </p:blipFill>
        <p:spPr>
          <a:xfrm>
            <a:off x="2266127" y="2522145"/>
            <a:ext cx="4334060" cy="2578067"/>
          </a:xfrm>
          <a:prstGeom prst="rect">
            <a:avLst/>
          </a:prstGeom>
          <a:ln w="12700">
            <a:miter lim="400000"/>
          </a:ln>
        </p:spPr>
      </p:pic>
      <p:sp>
        <p:nvSpPr>
          <p:cNvPr id="468" name="Arrow"/>
          <p:cNvSpPr/>
          <p:nvPr/>
        </p:nvSpPr>
        <p:spPr>
          <a:xfrm rot="5400000">
            <a:off x="3723060" y="5350841"/>
            <a:ext cx="1420194" cy="1270001"/>
          </a:xfrm>
          <a:prstGeom prst="rightArrow">
            <a:avLst>
              <a:gd name="adj1" fmla="val 32000"/>
              <a:gd name="adj2" fmla="val 64000"/>
            </a:avLst>
          </a:prstGeom>
          <a:blipFill>
            <a:blip r:embed="rId4"/>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pic>
        <p:nvPicPr>
          <p:cNvPr id="469" name="Image" descr="Image"/>
          <p:cNvPicPr>
            <a:picLocks noChangeAspect="1"/>
          </p:cNvPicPr>
          <p:nvPr/>
        </p:nvPicPr>
        <p:blipFill>
          <a:blip r:embed="rId5">
            <a:extLst/>
          </a:blip>
          <a:stretch>
            <a:fillRect/>
          </a:stretch>
        </p:blipFill>
        <p:spPr>
          <a:xfrm>
            <a:off x="2266127" y="6823454"/>
            <a:ext cx="4548514" cy="2759892"/>
          </a:xfrm>
          <a:prstGeom prst="rect">
            <a:avLst/>
          </a:prstGeom>
          <a:ln w="12700">
            <a:miter lim="400000"/>
          </a:ln>
        </p:spPr>
      </p:pic>
      <p:sp>
        <p:nvSpPr>
          <p:cNvPr id="470" name="requirements and implementation…"/>
          <p:cNvSpPr txBox="1"/>
          <p:nvPr/>
        </p:nvSpPr>
        <p:spPr>
          <a:xfrm>
            <a:off x="8534069" y="2412999"/>
            <a:ext cx="2639508" cy="246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2600">
                <a:solidFill>
                  <a:srgbClr val="FEFB27"/>
                </a:solidFill>
              </a:defRPr>
            </a:pPr>
            <a:r>
              <a:t>requirements and implementation </a:t>
            </a:r>
          </a:p>
          <a:p>
            <a:pPr algn="ctr">
              <a:defRPr sz="2600">
                <a:solidFill>
                  <a:srgbClr val="FEFB27"/>
                </a:solidFill>
              </a:defRPr>
            </a:pPr>
            <a:r>
              <a:t>information guides the process</a:t>
            </a:r>
          </a:p>
        </p:txBody>
      </p:sp>
      <p:pic>
        <p:nvPicPr>
          <p:cNvPr id="471" name="Image" descr="Image"/>
          <p:cNvPicPr>
            <a:picLocks noChangeAspect="1"/>
          </p:cNvPicPr>
          <p:nvPr/>
        </p:nvPicPr>
        <p:blipFill>
          <a:blip r:embed="rId6">
            <a:extLst/>
          </a:blip>
          <a:stretch>
            <a:fillRect/>
          </a:stretch>
        </p:blipFill>
        <p:spPr>
          <a:xfrm>
            <a:off x="8534069" y="5626099"/>
            <a:ext cx="2916909" cy="3681708"/>
          </a:xfrm>
          <a:prstGeom prst="rect">
            <a:avLst/>
          </a:prstGeom>
          <a:ln w="12700">
            <a:miter lim="400000"/>
          </a:ln>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Problem"/>
          <p:cNvSpPr txBox="1"/>
          <p:nvPr>
            <p:ph type="title"/>
          </p:nvPr>
        </p:nvSpPr>
        <p:spPr>
          <a:prstGeom prst="rect">
            <a:avLst/>
          </a:prstGeom>
        </p:spPr>
        <p:txBody>
          <a:bodyPr/>
          <a:lstStyle>
            <a:lvl1pPr>
              <a:defRPr>
                <a:solidFill>
                  <a:srgbClr val="FEFB27"/>
                </a:solidFill>
              </a:defRPr>
            </a:lvl1pPr>
          </a:lstStyle>
          <a:p>
            <a:pPr/>
            <a:r>
              <a:t>Problem</a:t>
            </a:r>
          </a:p>
        </p:txBody>
      </p:sp>
      <p:sp>
        <p:nvSpPr>
          <p:cNvPr id="1146" name="abstraction implemented in a fixed way"/>
          <p:cNvSpPr/>
          <p:nvPr/>
        </p:nvSpPr>
        <p:spPr>
          <a:xfrm>
            <a:off x="6502400" y="5270787"/>
            <a:ext cx="4759929" cy="1499257"/>
          </a:xfrm>
          <a:prstGeom prst="wedgeEllipseCallout">
            <a:avLst>
              <a:gd name="adj1" fmla="val -44445"/>
              <a:gd name="adj2" fmla="val -84945"/>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abstraction implemented in a fixed way</a:t>
            </a:r>
          </a:p>
        </p:txBody>
      </p:sp>
      <p:pic>
        <p:nvPicPr>
          <p:cNvPr id="1147" name="Image" descr="Image"/>
          <p:cNvPicPr>
            <a:picLocks noChangeAspect="1"/>
          </p:cNvPicPr>
          <p:nvPr/>
        </p:nvPicPr>
        <p:blipFill>
          <a:blip r:embed="rId3">
            <a:extLst/>
          </a:blip>
          <a:stretch>
            <a:fillRect/>
          </a:stretch>
        </p:blipFill>
        <p:spPr>
          <a:xfrm>
            <a:off x="664369" y="2983419"/>
            <a:ext cx="11676062" cy="1512955"/>
          </a:xfrm>
          <a:prstGeom prst="rect">
            <a:avLst/>
          </a:prstGeom>
          <a:ln w="12700">
            <a:miter lim="400000"/>
          </a:ln>
        </p:spPr>
      </p:pic>
      <p:pic>
        <p:nvPicPr>
          <p:cNvPr id="1148" name="Image" descr="Image"/>
          <p:cNvPicPr>
            <a:picLocks noChangeAspect="1"/>
          </p:cNvPicPr>
          <p:nvPr/>
        </p:nvPicPr>
        <p:blipFill>
          <a:blip r:embed="rId4">
            <a:extLst/>
          </a:blip>
          <a:stretch>
            <a:fillRect/>
          </a:stretch>
        </p:blipFill>
        <p:spPr>
          <a:xfrm>
            <a:off x="1654984" y="7391673"/>
            <a:ext cx="10464801" cy="1896847"/>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0"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151" name="Image" descr="Image"/>
          <p:cNvPicPr>
            <a:picLocks noChangeAspect="1"/>
          </p:cNvPicPr>
          <p:nvPr/>
        </p:nvPicPr>
        <p:blipFill>
          <a:blip r:embed="rId3">
            <a:extLst/>
          </a:blip>
          <a:stretch>
            <a:fillRect/>
          </a:stretch>
        </p:blipFill>
        <p:spPr>
          <a:xfrm>
            <a:off x="349250" y="4307082"/>
            <a:ext cx="12306300" cy="4025901"/>
          </a:xfrm>
          <a:prstGeom prst="rect">
            <a:avLst/>
          </a:prstGeom>
          <a:ln w="12700">
            <a:miter lim="400000"/>
          </a:ln>
        </p:spPr>
      </p:pic>
      <p:sp>
        <p:nvSpPr>
          <p:cNvPr id="1152" name="bridge between abstraction and implementation"/>
          <p:cNvSpPr/>
          <p:nvPr/>
        </p:nvSpPr>
        <p:spPr>
          <a:xfrm>
            <a:off x="8244681" y="2084492"/>
            <a:ext cx="4759930" cy="1499257"/>
          </a:xfrm>
          <a:prstGeom prst="wedgeEllipseCallout">
            <a:avLst>
              <a:gd name="adj1" fmla="val -20124"/>
              <a:gd name="adj2" fmla="val 12545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bridge between abstraction and implementation</a:t>
            </a:r>
          </a:p>
        </p:txBody>
      </p:sp>
      <p:sp>
        <p:nvSpPr>
          <p:cNvPr id="1153" name="similar structure to strategy, but different intent"/>
          <p:cNvSpPr/>
          <p:nvPr/>
        </p:nvSpPr>
        <p:spPr>
          <a:xfrm>
            <a:off x="0" y="8000808"/>
            <a:ext cx="4759929" cy="1499257"/>
          </a:xfrm>
          <a:prstGeom prst="wedgeEllipseCallout">
            <a:avLst>
              <a:gd name="adj1" fmla="val 47013"/>
              <a:gd name="adj2" fmla="val -9632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similar structure to strategy, but different intent</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Solution"/>
          <p:cNvSpPr txBox="1"/>
          <p:nvPr>
            <p:ph type="title"/>
          </p:nvPr>
        </p:nvSpPr>
        <p:spPr>
          <a:prstGeom prst="rect">
            <a:avLst/>
          </a:prstGeom>
        </p:spPr>
        <p:txBody>
          <a:bodyPr/>
          <a:lstStyle>
            <a:lvl1pPr>
              <a:defRPr>
                <a:solidFill>
                  <a:srgbClr val="FEFB27"/>
                </a:solidFill>
              </a:defRPr>
            </a:lvl1pPr>
          </a:lstStyle>
          <a:p>
            <a:pPr/>
            <a:r>
              <a:t>Solution</a:t>
            </a:r>
          </a:p>
        </p:txBody>
      </p:sp>
      <p:sp>
        <p:nvSpPr>
          <p:cNvPr id="1158" name="if abstraction adds little to the implementation interface"/>
          <p:cNvSpPr/>
          <p:nvPr/>
        </p:nvSpPr>
        <p:spPr>
          <a:xfrm>
            <a:off x="8167577" y="2123044"/>
            <a:ext cx="4663324" cy="1835681"/>
          </a:xfrm>
          <a:prstGeom prst="wedgeEllipseCallout">
            <a:avLst>
              <a:gd name="adj1" fmla="val -37684"/>
              <a:gd name="adj2" fmla="val 7953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if abstraction adds little to the implementation interface</a:t>
            </a:r>
          </a:p>
        </p:txBody>
      </p:sp>
      <p:pic>
        <p:nvPicPr>
          <p:cNvPr id="1159" name="Image" descr="Image"/>
          <p:cNvPicPr>
            <a:picLocks noChangeAspect="1"/>
          </p:cNvPicPr>
          <p:nvPr/>
        </p:nvPicPr>
        <p:blipFill>
          <a:blip r:embed="rId3">
            <a:extLst/>
          </a:blip>
          <a:stretch>
            <a:fillRect/>
          </a:stretch>
        </p:blipFill>
        <p:spPr>
          <a:xfrm>
            <a:off x="969420" y="3399736"/>
            <a:ext cx="11335821" cy="5284493"/>
          </a:xfrm>
          <a:prstGeom prst="rect">
            <a:avLst/>
          </a:prstGeom>
          <a:ln w="12700">
            <a:miter lim="400000"/>
          </a:ln>
        </p:spPr>
      </p:pic>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State"/>
          <p:cNvSpPr txBox="1"/>
          <p:nvPr>
            <p:ph type="title"/>
          </p:nvPr>
        </p:nvSpPr>
        <p:spPr>
          <a:prstGeom prst="rect">
            <a:avLst/>
          </a:prstGeom>
        </p:spPr>
        <p:txBody>
          <a:bodyPr/>
          <a:lstStyle/>
          <a:p>
            <a:pPr/>
            <a:r>
              <a:t>State</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3"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1164" name="Image" descr="Image"/>
          <p:cNvPicPr>
            <a:picLocks noChangeAspect="1"/>
          </p:cNvPicPr>
          <p:nvPr/>
        </p:nvPicPr>
        <p:blipFill>
          <a:blip r:embed="rId2">
            <a:extLst/>
          </a:blip>
          <a:stretch>
            <a:fillRect/>
          </a:stretch>
        </p:blipFill>
        <p:spPr>
          <a:xfrm>
            <a:off x="154207" y="2384214"/>
            <a:ext cx="8368482" cy="3678304"/>
          </a:xfrm>
          <a:prstGeom prst="rect">
            <a:avLst/>
          </a:prstGeom>
          <a:ln w="12700">
            <a:miter lim="400000"/>
          </a:ln>
        </p:spPr>
      </p:pic>
      <p:pic>
        <p:nvPicPr>
          <p:cNvPr id="1165" name="Image" descr="Image"/>
          <p:cNvPicPr>
            <a:picLocks noChangeAspect="1"/>
          </p:cNvPicPr>
          <p:nvPr/>
        </p:nvPicPr>
        <p:blipFill>
          <a:blip r:embed="rId3">
            <a:extLst/>
          </a:blip>
          <a:stretch>
            <a:fillRect/>
          </a:stretch>
        </p:blipFill>
        <p:spPr>
          <a:xfrm>
            <a:off x="8049365" y="5626100"/>
            <a:ext cx="4076701" cy="3898900"/>
          </a:xfrm>
          <a:prstGeom prst="rect">
            <a:avLst/>
          </a:prstGeom>
          <a:ln w="12700">
            <a:miter lim="400000"/>
          </a:ln>
        </p:spPr>
      </p:pic>
      <p:sp>
        <p:nvSpPr>
          <p:cNvPr id="1166" name="changing course implies on changing identity object"/>
          <p:cNvSpPr/>
          <p:nvPr/>
        </p:nvSpPr>
        <p:spPr>
          <a:xfrm>
            <a:off x="3290563" y="7407671"/>
            <a:ext cx="3759894" cy="2117189"/>
          </a:xfrm>
          <a:prstGeom prst="wedgeEllipseCallout">
            <a:avLst>
              <a:gd name="adj1" fmla="val 71729"/>
              <a:gd name="adj2" fmla="val -5225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changing course implies on changing identity object</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8"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169" name="Image" descr="Image"/>
          <p:cNvPicPr>
            <a:picLocks noChangeAspect="1"/>
          </p:cNvPicPr>
          <p:nvPr/>
        </p:nvPicPr>
        <p:blipFill>
          <a:blip r:embed="rId2">
            <a:extLst/>
          </a:blip>
          <a:stretch>
            <a:fillRect/>
          </a:stretch>
        </p:blipFill>
        <p:spPr>
          <a:xfrm>
            <a:off x="326184" y="2550147"/>
            <a:ext cx="10327470" cy="3216980"/>
          </a:xfrm>
          <a:prstGeom prst="rect">
            <a:avLst/>
          </a:prstGeom>
          <a:ln w="12700">
            <a:miter lim="400000"/>
          </a:ln>
        </p:spPr>
      </p:pic>
      <p:sp>
        <p:nvSpPr>
          <p:cNvPr id="1170" name="state"/>
          <p:cNvSpPr/>
          <p:nvPr/>
        </p:nvSpPr>
        <p:spPr>
          <a:xfrm>
            <a:off x="7960459" y="2357388"/>
            <a:ext cx="2693094" cy="858479"/>
          </a:xfrm>
          <a:prstGeom prst="wedgeEllipseCallout">
            <a:avLst>
              <a:gd name="adj1" fmla="val -55320"/>
              <a:gd name="adj2" fmla="val 9144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state</a:t>
            </a:r>
          </a:p>
        </p:txBody>
      </p:sp>
      <p:pic>
        <p:nvPicPr>
          <p:cNvPr id="1171" name="Image" descr="Image"/>
          <p:cNvPicPr>
            <a:picLocks noChangeAspect="1"/>
          </p:cNvPicPr>
          <p:nvPr/>
        </p:nvPicPr>
        <p:blipFill>
          <a:blip r:embed="rId4">
            <a:extLst/>
          </a:blip>
          <a:stretch>
            <a:fillRect/>
          </a:stretch>
        </p:blipFill>
        <p:spPr>
          <a:xfrm>
            <a:off x="6218557" y="6121400"/>
            <a:ext cx="6311901" cy="3632200"/>
          </a:xfrm>
          <a:prstGeom prst="rect">
            <a:avLst/>
          </a:prstGeom>
          <a:ln w="12700">
            <a:miter lim="400000"/>
          </a:ln>
        </p:spPr>
      </p:pic>
      <p:sp>
        <p:nvSpPr>
          <p:cNvPr id="1172" name="changing course implies on changing field of identity object"/>
          <p:cNvSpPr/>
          <p:nvPr/>
        </p:nvSpPr>
        <p:spPr>
          <a:xfrm>
            <a:off x="1381445" y="7636271"/>
            <a:ext cx="3759894" cy="2117189"/>
          </a:xfrm>
          <a:prstGeom prst="wedgeEllipseCallout">
            <a:avLst>
              <a:gd name="adj1" fmla="val 78652"/>
              <a:gd name="adj2" fmla="val -3567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changing course implies on changing field of identity object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Composite"/>
          <p:cNvSpPr txBox="1"/>
          <p:nvPr>
            <p:ph type="title"/>
          </p:nvPr>
        </p:nvSpPr>
        <p:spPr>
          <a:prstGeom prst="rect">
            <a:avLst/>
          </a:prstGeom>
        </p:spPr>
        <p:txBody>
          <a:bodyPr/>
          <a:lstStyle/>
          <a:p>
            <a:pPr/>
            <a:r>
              <a:t>Composite</a:t>
            </a:r>
          </a:p>
        </p:txBody>
      </p:sp>
      <p:sp>
        <p:nvSpPr>
          <p:cNvPr id="1175" name="similar structure to decorator, but focus on representing data"/>
          <p:cNvSpPr/>
          <p:nvPr/>
        </p:nvSpPr>
        <p:spPr>
          <a:xfrm>
            <a:off x="341352" y="7447064"/>
            <a:ext cx="3759894" cy="2117188"/>
          </a:xfrm>
          <a:prstGeom prst="wedgeEllipseCallout">
            <a:avLst>
              <a:gd name="adj1" fmla="val 48757"/>
              <a:gd name="adj2" fmla="val -97184"/>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similar structure to decorator, but focus on representing data</a:t>
            </a:r>
          </a:p>
        </p:txBody>
      </p:sp>
      <p:pic>
        <p:nvPicPr>
          <p:cNvPr id="1176" name="Image" descr="Image"/>
          <p:cNvPicPr>
            <a:picLocks noChangeAspect="1"/>
          </p:cNvPicPr>
          <p:nvPr/>
        </p:nvPicPr>
        <p:blipFill>
          <a:blip r:embed="rId3">
            <a:extLst/>
          </a:blip>
          <a:stretch>
            <a:fillRect/>
          </a:stretch>
        </p:blipFill>
        <p:spPr>
          <a:xfrm>
            <a:off x="688975" y="3125329"/>
            <a:ext cx="11626850" cy="4192583"/>
          </a:xfrm>
          <a:prstGeom prst="rect">
            <a:avLst/>
          </a:prstGeom>
          <a:ln w="12700">
            <a:miter lim="400000"/>
          </a:ln>
        </p:spPr>
      </p:pic>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Often more complex structures"/>
          <p:cNvSpPr txBox="1"/>
          <p:nvPr>
            <p:ph type="title"/>
          </p:nvPr>
        </p:nvSpPr>
        <p:spPr>
          <a:prstGeom prst="rect">
            <a:avLst/>
          </a:prstGeom>
        </p:spPr>
        <p:txBody>
          <a:bodyPr/>
          <a:lstStyle>
            <a:lvl1pPr defTabSz="566674">
              <a:defRPr sz="7954"/>
            </a:lvl1pPr>
          </a:lstStyle>
          <a:p>
            <a:pPr/>
            <a:r>
              <a:t>Often more complex structures</a:t>
            </a:r>
          </a:p>
        </p:txBody>
      </p:sp>
      <p:pic>
        <p:nvPicPr>
          <p:cNvPr id="1179" name="Image" descr="Image"/>
          <p:cNvPicPr>
            <a:picLocks noChangeAspect="1"/>
          </p:cNvPicPr>
          <p:nvPr/>
        </p:nvPicPr>
        <p:blipFill>
          <a:blip r:embed="rId2">
            <a:extLst/>
          </a:blip>
          <a:stretch>
            <a:fillRect/>
          </a:stretch>
        </p:blipFill>
        <p:spPr>
          <a:xfrm>
            <a:off x="0" y="3915749"/>
            <a:ext cx="13004800" cy="2963000"/>
          </a:xfrm>
          <a:prstGeom prst="rect">
            <a:avLst/>
          </a:prstGeom>
          <a:ln w="12700">
            <a:miter lim="400000"/>
          </a:ln>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1" name="Image" descr="Image"/>
          <p:cNvPicPr>
            <a:picLocks noChangeAspect="1"/>
          </p:cNvPicPr>
          <p:nvPr/>
        </p:nvPicPr>
        <p:blipFill>
          <a:blip r:embed="rId2">
            <a:extLst/>
          </a:blip>
          <a:stretch>
            <a:fillRect/>
          </a:stretch>
        </p:blipFill>
        <p:spPr>
          <a:xfrm>
            <a:off x="2877403" y="4291646"/>
            <a:ext cx="3797301" cy="1587501"/>
          </a:xfrm>
          <a:prstGeom prst="rect">
            <a:avLst/>
          </a:prstGeom>
          <a:ln w="12700">
            <a:miter lim="400000"/>
          </a:ln>
        </p:spPr>
      </p:pic>
      <p:pic>
        <p:nvPicPr>
          <p:cNvPr id="1182" name="Image" descr="Image"/>
          <p:cNvPicPr>
            <a:picLocks noChangeAspect="1"/>
          </p:cNvPicPr>
          <p:nvPr/>
        </p:nvPicPr>
        <p:blipFill>
          <a:blip r:embed="rId3">
            <a:extLst/>
          </a:blip>
          <a:stretch>
            <a:fillRect/>
          </a:stretch>
        </p:blipFill>
        <p:spPr>
          <a:xfrm>
            <a:off x="883503" y="7115714"/>
            <a:ext cx="5791201" cy="1574801"/>
          </a:xfrm>
          <a:prstGeom prst="rect">
            <a:avLst/>
          </a:prstGeom>
          <a:ln w="12700">
            <a:miter lim="400000"/>
          </a:ln>
        </p:spPr>
      </p:pic>
      <p:pic>
        <p:nvPicPr>
          <p:cNvPr id="1183" name="Image" descr="Image"/>
          <p:cNvPicPr>
            <a:picLocks noChangeAspect="1"/>
          </p:cNvPicPr>
          <p:nvPr/>
        </p:nvPicPr>
        <p:blipFill>
          <a:blip r:embed="rId4">
            <a:extLst/>
          </a:blip>
          <a:stretch>
            <a:fillRect/>
          </a:stretch>
        </p:blipFill>
        <p:spPr>
          <a:xfrm>
            <a:off x="9356737" y="2291396"/>
            <a:ext cx="3505201" cy="7175501"/>
          </a:xfrm>
          <a:prstGeom prst="rect">
            <a:avLst/>
          </a:prstGeom>
          <a:ln w="12700">
            <a:miter lim="400000"/>
          </a:ln>
        </p:spPr>
      </p:pic>
      <p:pic>
        <p:nvPicPr>
          <p:cNvPr id="1184" name="Image" descr="Image"/>
          <p:cNvPicPr>
            <a:picLocks noChangeAspect="1"/>
          </p:cNvPicPr>
          <p:nvPr/>
        </p:nvPicPr>
        <p:blipFill>
          <a:blip r:embed="rId5">
            <a:extLst/>
          </a:blip>
          <a:stretch>
            <a:fillRect/>
          </a:stretch>
        </p:blipFill>
        <p:spPr>
          <a:xfrm>
            <a:off x="250586" y="426813"/>
            <a:ext cx="9356738" cy="2131829"/>
          </a:xfrm>
          <a:prstGeom prst="rect">
            <a:avLst/>
          </a:prstGeom>
          <a:ln w="12700">
            <a:miter lim="400000"/>
          </a:ln>
        </p:spPr>
      </p:pic>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Abstract syntax tree (AST)"/>
          <p:cNvSpPr txBox="1"/>
          <p:nvPr>
            <p:ph type="title"/>
          </p:nvPr>
        </p:nvSpPr>
        <p:spPr>
          <a:prstGeom prst="rect">
            <a:avLst/>
          </a:prstGeom>
        </p:spPr>
        <p:txBody>
          <a:bodyPr/>
          <a:lstStyle>
            <a:lvl1pPr defTabSz="566674">
              <a:defRPr sz="7954"/>
            </a:lvl1pPr>
          </a:lstStyle>
          <a:p>
            <a:pPr/>
            <a:r>
              <a:t>Abstract syntax tree (AST) </a:t>
            </a:r>
          </a:p>
        </p:txBody>
      </p:sp>
      <p:pic>
        <p:nvPicPr>
          <p:cNvPr id="1187" name="Image" descr="Image"/>
          <p:cNvPicPr>
            <a:picLocks noChangeAspect="1"/>
          </p:cNvPicPr>
          <p:nvPr/>
        </p:nvPicPr>
        <p:blipFill>
          <a:blip r:embed="rId2">
            <a:extLst/>
          </a:blip>
          <a:stretch>
            <a:fillRect/>
          </a:stretch>
        </p:blipFill>
        <p:spPr>
          <a:xfrm>
            <a:off x="265386" y="3377744"/>
            <a:ext cx="12474028" cy="5791185"/>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Decomposition…"/>
          <p:cNvSpPr txBox="1"/>
          <p:nvPr>
            <p:ph type="title"/>
          </p:nvPr>
        </p:nvSpPr>
        <p:spPr>
          <a:xfrm>
            <a:off x="6260217" y="1233422"/>
            <a:ext cx="6744583" cy="7705844"/>
          </a:xfrm>
          <a:prstGeom prst="rect">
            <a:avLst/>
          </a:prstGeom>
        </p:spPr>
        <p:txBody>
          <a:bodyPr/>
          <a:lstStyle/>
          <a:p>
            <a:pPr algn="l">
              <a:defRPr>
                <a:solidFill>
                  <a:srgbClr val="FEFB27"/>
                </a:solidFill>
              </a:defRPr>
            </a:pPr>
            <a:r>
              <a:t>Decomposition</a:t>
            </a:r>
          </a:p>
          <a:p>
            <a:pPr algn="l">
              <a:defRPr>
                <a:solidFill>
                  <a:srgbClr val="FEFB27"/>
                </a:solidFill>
              </a:defRPr>
            </a:pPr>
            <a:r>
              <a:t>Composition</a:t>
            </a:r>
          </a:p>
          <a:p>
            <a:pPr algn="l">
              <a:defRPr>
                <a:solidFill>
                  <a:srgbClr val="FEFB27"/>
                </a:solidFill>
              </a:defRPr>
            </a:pPr>
          </a:p>
          <a:p>
            <a:pPr algn="l">
              <a:defRPr>
                <a:solidFill>
                  <a:srgbClr val="FEFB27"/>
                </a:solidFill>
              </a:defRPr>
            </a:pPr>
            <a:r>
              <a:t>Refinement</a:t>
            </a:r>
          </a:p>
          <a:p>
            <a:pPr algn="l">
              <a:defRPr>
                <a:solidFill>
                  <a:srgbClr val="FEFB27"/>
                </a:solidFill>
              </a:defRPr>
            </a:pPr>
            <a:r>
              <a:t>Abstraction</a:t>
            </a:r>
          </a:p>
        </p:txBody>
      </p:sp>
      <p:sp>
        <p:nvSpPr>
          <p:cNvPr id="476" name="Design through…"/>
          <p:cNvSpPr txBox="1"/>
          <p:nvPr/>
        </p:nvSpPr>
        <p:spPr>
          <a:xfrm>
            <a:off x="621085" y="1023878"/>
            <a:ext cx="5203266" cy="7705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584200">
              <a:defRPr sz="8200">
                <a:solidFill>
                  <a:srgbClr val="FFFFFF"/>
                </a:solidFill>
                <a:latin typeface="+mn-lt"/>
                <a:ea typeface="+mn-ea"/>
                <a:cs typeface="+mn-cs"/>
                <a:sym typeface="Gill Sans"/>
              </a:defRPr>
            </a:lvl1pPr>
          </a:lstStyle>
          <a:p>
            <a:pPr/>
            <a:r>
              <a:t>Design through…</a:t>
            </a:r>
          </a:p>
        </p:txBody>
      </p:sp>
      <p:sp>
        <p:nvSpPr>
          <p:cNvPr id="477" name="Arrow"/>
          <p:cNvSpPr/>
          <p:nvPr/>
        </p:nvSpPr>
        <p:spPr>
          <a:xfrm rot="16200000">
            <a:off x="5507016" y="3501133"/>
            <a:ext cx="737804" cy="768600"/>
          </a:xfrm>
          <a:prstGeom prst="rightArrow">
            <a:avLst>
              <a:gd name="adj1" fmla="val 32000"/>
              <a:gd name="adj2" fmla="val 66671"/>
            </a:avLst>
          </a:prstGeom>
          <a:blipFill>
            <a:blip r:embed="rId3"/>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8" name="Arrow"/>
          <p:cNvSpPr/>
          <p:nvPr/>
        </p:nvSpPr>
        <p:spPr>
          <a:xfrm rot="16200000">
            <a:off x="5507016" y="7098699"/>
            <a:ext cx="737804" cy="768600"/>
          </a:xfrm>
          <a:prstGeom prst="rightArrow">
            <a:avLst>
              <a:gd name="adj1" fmla="val 32000"/>
              <a:gd name="adj2" fmla="val 66671"/>
            </a:avLst>
          </a:prstGeom>
          <a:blipFill>
            <a:blip r:embed="rId4"/>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79" name="Arrow"/>
          <p:cNvSpPr/>
          <p:nvPr/>
        </p:nvSpPr>
        <p:spPr>
          <a:xfrm rot="5400000">
            <a:off x="5507016" y="2344678"/>
            <a:ext cx="737804" cy="768600"/>
          </a:xfrm>
          <a:prstGeom prst="rightArrow">
            <a:avLst>
              <a:gd name="adj1" fmla="val 32000"/>
              <a:gd name="adj2" fmla="val 66671"/>
            </a:avLst>
          </a:prstGeom>
          <a:blipFill>
            <a:blip r:embed="rId5"/>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480" name="Arrow"/>
          <p:cNvSpPr/>
          <p:nvPr/>
        </p:nvSpPr>
        <p:spPr>
          <a:xfrm rot="5400000">
            <a:off x="5507016" y="5916051"/>
            <a:ext cx="737804" cy="768600"/>
          </a:xfrm>
          <a:prstGeom prst="rightArrow">
            <a:avLst>
              <a:gd name="adj1" fmla="val 32000"/>
              <a:gd name="adj2" fmla="val 66671"/>
            </a:avLst>
          </a:prstGeom>
          <a:blipFill>
            <a:blip r:embed="rId6"/>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Interpreter"/>
          <p:cNvSpPr txBox="1"/>
          <p:nvPr>
            <p:ph type="title"/>
          </p:nvPr>
        </p:nvSpPr>
        <p:spPr>
          <a:prstGeom prst="rect">
            <a:avLst/>
          </a:prstGeom>
        </p:spPr>
        <p:txBody>
          <a:bodyPr/>
          <a:lstStyle/>
          <a:p>
            <a:pPr/>
            <a:r>
              <a:t>Interpreter</a:t>
            </a:r>
          </a:p>
        </p:txBody>
      </p:sp>
      <p:pic>
        <p:nvPicPr>
          <p:cNvPr id="1190" name="Image" descr="Image"/>
          <p:cNvPicPr>
            <a:picLocks noChangeAspect="1"/>
          </p:cNvPicPr>
          <p:nvPr/>
        </p:nvPicPr>
        <p:blipFill>
          <a:blip r:embed="rId2">
            <a:extLst/>
          </a:blip>
          <a:stretch>
            <a:fillRect/>
          </a:stretch>
        </p:blipFill>
        <p:spPr>
          <a:xfrm>
            <a:off x="560585" y="3289182"/>
            <a:ext cx="11883630" cy="4673836"/>
          </a:xfrm>
          <a:prstGeom prst="rect">
            <a:avLst/>
          </a:prstGeom>
          <a:ln w="12700">
            <a:miter lim="400000"/>
          </a:ln>
        </p:spPr>
      </p:pic>
      <p:sp>
        <p:nvSpPr>
          <p:cNvPr id="1191" name="interpreter method"/>
          <p:cNvSpPr/>
          <p:nvPr/>
        </p:nvSpPr>
        <p:spPr>
          <a:xfrm>
            <a:off x="823250" y="8440854"/>
            <a:ext cx="3759894" cy="1133967"/>
          </a:xfrm>
          <a:prstGeom prst="wedgeEllipseCallout">
            <a:avLst>
              <a:gd name="adj1" fmla="val 59447"/>
              <a:gd name="adj2" fmla="val -90287"/>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interpreter method </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Visitor"/>
          <p:cNvSpPr txBox="1"/>
          <p:nvPr>
            <p:ph type="title"/>
          </p:nvPr>
        </p:nvSpPr>
        <p:spPr>
          <a:prstGeom prst="rect">
            <a:avLst/>
          </a:prstGeom>
        </p:spPr>
        <p:txBody>
          <a:bodyPr/>
          <a:lstStyle/>
          <a:p>
            <a:pPr/>
            <a:r>
              <a:t>Visitor</a:t>
            </a:r>
          </a:p>
        </p:txBody>
      </p:sp>
      <p:pic>
        <p:nvPicPr>
          <p:cNvPr id="1194" name="Image" descr="Image"/>
          <p:cNvPicPr>
            <a:picLocks noChangeAspect="1"/>
          </p:cNvPicPr>
          <p:nvPr/>
        </p:nvPicPr>
        <p:blipFill>
          <a:blip r:embed="rId2">
            <a:extLst/>
          </a:blip>
          <a:stretch>
            <a:fillRect/>
          </a:stretch>
        </p:blipFill>
        <p:spPr>
          <a:xfrm>
            <a:off x="716043" y="2946600"/>
            <a:ext cx="11018757" cy="5359000"/>
          </a:xfrm>
          <a:prstGeom prst="rect">
            <a:avLst/>
          </a:prstGeom>
          <a:ln w="12700">
            <a:miter lim="400000"/>
          </a:ln>
        </p:spPr>
      </p:pic>
      <p:sp>
        <p:nvSpPr>
          <p:cNvPr id="1195" name="reusable traversal logic"/>
          <p:cNvSpPr/>
          <p:nvPr/>
        </p:nvSpPr>
        <p:spPr>
          <a:xfrm>
            <a:off x="4188460" y="8305775"/>
            <a:ext cx="3759894" cy="1133967"/>
          </a:xfrm>
          <a:prstGeom prst="wedgeEllipseCallout">
            <a:avLst>
              <a:gd name="adj1" fmla="val 57274"/>
              <a:gd name="adj2" fmla="val -8953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reusable traversal logic</a:t>
            </a:r>
          </a:p>
        </p:txBody>
      </p:sp>
      <p:sp>
        <p:nvSpPr>
          <p:cNvPr id="1196" name="each visitor provides different node specific ofunctionality"/>
          <p:cNvSpPr/>
          <p:nvPr/>
        </p:nvSpPr>
        <p:spPr>
          <a:xfrm>
            <a:off x="356894" y="7353473"/>
            <a:ext cx="3746265" cy="1911896"/>
          </a:xfrm>
          <a:prstGeom prst="wedgeEllipseCallout">
            <a:avLst>
              <a:gd name="adj1" fmla="val 22915"/>
              <a:gd name="adj2" fmla="val -7972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each visitor provides different node specific ofunctionality</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98" name="Image" descr="Image"/>
          <p:cNvPicPr>
            <a:picLocks noChangeAspect="1"/>
          </p:cNvPicPr>
          <p:nvPr/>
        </p:nvPicPr>
        <p:blipFill>
          <a:blip r:embed="rId2">
            <a:extLst/>
          </a:blip>
          <a:stretch>
            <a:fillRect/>
          </a:stretch>
        </p:blipFill>
        <p:spPr>
          <a:xfrm>
            <a:off x="150643" y="228700"/>
            <a:ext cx="5689597" cy="2767149"/>
          </a:xfrm>
          <a:prstGeom prst="rect">
            <a:avLst/>
          </a:prstGeom>
          <a:ln w="12700">
            <a:miter lim="400000"/>
          </a:ln>
        </p:spPr>
      </p:pic>
      <p:pic>
        <p:nvPicPr>
          <p:cNvPr id="1199" name="Image" descr="Image"/>
          <p:cNvPicPr>
            <a:picLocks noChangeAspect="1"/>
          </p:cNvPicPr>
          <p:nvPr/>
        </p:nvPicPr>
        <p:blipFill>
          <a:blip r:embed="rId3">
            <a:extLst/>
          </a:blip>
          <a:stretch>
            <a:fillRect/>
          </a:stretch>
        </p:blipFill>
        <p:spPr>
          <a:xfrm>
            <a:off x="1878540" y="3085871"/>
            <a:ext cx="11126260" cy="6404142"/>
          </a:xfrm>
          <a:prstGeom prst="rect">
            <a:avLst/>
          </a:prstGeom>
          <a:ln w="12700">
            <a:miter lim="400000"/>
          </a:ln>
        </p:spPr>
      </p:pic>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1" name="Image" descr="Image"/>
          <p:cNvPicPr>
            <a:picLocks noChangeAspect="1"/>
          </p:cNvPicPr>
          <p:nvPr/>
        </p:nvPicPr>
        <p:blipFill>
          <a:blip r:embed="rId2">
            <a:extLst/>
          </a:blip>
          <a:stretch>
            <a:fillRect/>
          </a:stretch>
        </p:blipFill>
        <p:spPr>
          <a:xfrm>
            <a:off x="150643" y="228700"/>
            <a:ext cx="5689597" cy="2767149"/>
          </a:xfrm>
          <a:prstGeom prst="rect">
            <a:avLst/>
          </a:prstGeom>
          <a:ln w="12700">
            <a:miter lim="400000"/>
          </a:ln>
        </p:spPr>
      </p:pic>
      <p:pic>
        <p:nvPicPr>
          <p:cNvPr id="1202" name="Image" descr="Image"/>
          <p:cNvPicPr>
            <a:picLocks noChangeAspect="1"/>
          </p:cNvPicPr>
          <p:nvPr/>
        </p:nvPicPr>
        <p:blipFill>
          <a:blip r:embed="rId3">
            <a:extLst/>
          </a:blip>
          <a:stretch>
            <a:fillRect/>
          </a:stretch>
        </p:blipFill>
        <p:spPr>
          <a:xfrm>
            <a:off x="5840239" y="228700"/>
            <a:ext cx="7062709" cy="4065210"/>
          </a:xfrm>
          <a:prstGeom prst="rect">
            <a:avLst/>
          </a:prstGeom>
          <a:ln w="12700">
            <a:miter lim="400000"/>
          </a:ln>
        </p:spPr>
      </p:pic>
      <p:pic>
        <p:nvPicPr>
          <p:cNvPr id="1203" name="Image" descr="Image"/>
          <p:cNvPicPr>
            <a:picLocks noChangeAspect="1"/>
          </p:cNvPicPr>
          <p:nvPr/>
        </p:nvPicPr>
        <p:blipFill>
          <a:blip r:embed="rId4">
            <a:extLst/>
          </a:blip>
          <a:stretch>
            <a:fillRect/>
          </a:stretch>
        </p:blipFill>
        <p:spPr>
          <a:xfrm>
            <a:off x="1011718" y="5267132"/>
            <a:ext cx="10981364" cy="4172919"/>
          </a:xfrm>
          <a:prstGeom prst="rect">
            <a:avLst/>
          </a:prstGeom>
          <a:ln w="12700">
            <a:miter lim="400000"/>
          </a:ln>
        </p:spPr>
      </p:pic>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Flyweight"/>
          <p:cNvSpPr txBox="1"/>
          <p:nvPr>
            <p:ph type="title"/>
          </p:nvPr>
        </p:nvSpPr>
        <p:spPr>
          <a:prstGeom prst="rect">
            <a:avLst/>
          </a:prstGeom>
        </p:spPr>
        <p:txBody>
          <a:bodyPr/>
          <a:lstStyle/>
          <a:p>
            <a:pPr/>
            <a:r>
              <a:t>Flyweight</a:t>
            </a:r>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Problem"/>
          <p:cNvSpPr txBox="1"/>
          <p:nvPr>
            <p:ph type="title"/>
          </p:nvPr>
        </p:nvSpPr>
        <p:spPr>
          <a:prstGeom prst="rect">
            <a:avLst/>
          </a:prstGeom>
        </p:spPr>
        <p:txBody>
          <a:bodyPr/>
          <a:lstStyle>
            <a:lvl1pPr>
              <a:defRPr>
                <a:solidFill>
                  <a:srgbClr val="FEFB27"/>
                </a:solidFill>
              </a:defRPr>
            </a:lvl1pPr>
          </a:lstStyle>
          <a:p>
            <a:pPr/>
            <a:r>
              <a:t>Problem</a:t>
            </a:r>
          </a:p>
        </p:txBody>
      </p:sp>
      <p:pic>
        <p:nvPicPr>
          <p:cNvPr id="1208" name="Image" descr="Image"/>
          <p:cNvPicPr>
            <a:picLocks noChangeAspect="1"/>
          </p:cNvPicPr>
          <p:nvPr/>
        </p:nvPicPr>
        <p:blipFill>
          <a:blip r:embed="rId2">
            <a:extLst/>
          </a:blip>
          <a:stretch>
            <a:fillRect/>
          </a:stretch>
        </p:blipFill>
        <p:spPr>
          <a:xfrm>
            <a:off x="146234" y="2561479"/>
            <a:ext cx="8813801" cy="3352801"/>
          </a:xfrm>
          <a:prstGeom prst="rect">
            <a:avLst/>
          </a:prstGeom>
          <a:ln w="12700">
            <a:miter lim="400000"/>
          </a:ln>
        </p:spPr>
      </p:pic>
      <p:pic>
        <p:nvPicPr>
          <p:cNvPr id="1209" name="Image" descr="Image"/>
          <p:cNvPicPr>
            <a:picLocks noChangeAspect="1"/>
          </p:cNvPicPr>
          <p:nvPr/>
        </p:nvPicPr>
        <p:blipFill>
          <a:blip r:embed="rId3">
            <a:extLst/>
          </a:blip>
          <a:stretch>
            <a:fillRect/>
          </a:stretch>
        </p:blipFill>
        <p:spPr>
          <a:xfrm>
            <a:off x="9139871" y="6431205"/>
            <a:ext cx="3220364" cy="3164455"/>
          </a:xfrm>
          <a:prstGeom prst="rect">
            <a:avLst/>
          </a:prstGeom>
          <a:ln w="12700">
            <a:miter lim="400000"/>
          </a:ln>
        </p:spPr>
      </p:pic>
      <p:sp>
        <p:nvSpPr>
          <p:cNvPr id="1210" name="a different, replicated, course object for each student"/>
          <p:cNvSpPr/>
          <p:nvPr/>
        </p:nvSpPr>
        <p:spPr>
          <a:xfrm>
            <a:off x="9771909" y="2811782"/>
            <a:ext cx="3085519" cy="2819546"/>
          </a:xfrm>
          <a:prstGeom prst="wedgeEllipseCallout">
            <a:avLst>
              <a:gd name="adj1" fmla="val -30894"/>
              <a:gd name="adj2" fmla="val 7509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 different, replicated, course object for each student</a:t>
            </a:r>
          </a:p>
        </p:txBody>
      </p:sp>
      <p:sp>
        <p:nvSpPr>
          <p:cNvPr id="1211" name="creates student and course objects from provided data"/>
          <p:cNvSpPr/>
          <p:nvPr/>
        </p:nvSpPr>
        <p:spPr>
          <a:xfrm>
            <a:off x="1270000" y="6278959"/>
            <a:ext cx="3085518" cy="2819545"/>
          </a:xfrm>
          <a:prstGeom prst="wedgeEllipseCallout">
            <a:avLst>
              <a:gd name="adj1" fmla="val -41526"/>
              <a:gd name="adj2" fmla="val -6635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creates student and course objects from provided data</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Solution"/>
          <p:cNvSpPr txBox="1"/>
          <p:nvPr>
            <p:ph type="title"/>
          </p:nvPr>
        </p:nvSpPr>
        <p:spPr>
          <a:prstGeom prst="rect">
            <a:avLst/>
          </a:prstGeom>
        </p:spPr>
        <p:txBody>
          <a:bodyPr/>
          <a:lstStyle>
            <a:lvl1pPr>
              <a:defRPr>
                <a:solidFill>
                  <a:srgbClr val="FEFB27"/>
                </a:solidFill>
              </a:defRPr>
            </a:lvl1pPr>
          </a:lstStyle>
          <a:p>
            <a:pPr/>
            <a:r>
              <a:t>Solution</a:t>
            </a:r>
          </a:p>
        </p:txBody>
      </p:sp>
      <p:pic>
        <p:nvPicPr>
          <p:cNvPr id="1214" name="Image" descr="Image"/>
          <p:cNvPicPr>
            <a:picLocks noChangeAspect="1"/>
          </p:cNvPicPr>
          <p:nvPr/>
        </p:nvPicPr>
        <p:blipFill>
          <a:blip r:embed="rId2">
            <a:extLst/>
          </a:blip>
          <a:stretch>
            <a:fillRect/>
          </a:stretch>
        </p:blipFill>
        <p:spPr>
          <a:xfrm>
            <a:off x="146234" y="2561479"/>
            <a:ext cx="8813801" cy="5257801"/>
          </a:xfrm>
          <a:prstGeom prst="rect">
            <a:avLst/>
          </a:prstGeom>
          <a:ln w="12700">
            <a:miter lim="400000"/>
          </a:ln>
        </p:spPr>
      </p:pic>
      <p:pic>
        <p:nvPicPr>
          <p:cNvPr id="1215" name="Image" descr="Image"/>
          <p:cNvPicPr>
            <a:picLocks noChangeAspect="1"/>
          </p:cNvPicPr>
          <p:nvPr/>
        </p:nvPicPr>
        <p:blipFill>
          <a:blip r:embed="rId3">
            <a:extLst/>
          </a:blip>
          <a:stretch>
            <a:fillRect/>
          </a:stretch>
        </p:blipFill>
        <p:spPr>
          <a:xfrm>
            <a:off x="9139871" y="6439394"/>
            <a:ext cx="3580075" cy="3156266"/>
          </a:xfrm>
          <a:prstGeom prst="rect">
            <a:avLst/>
          </a:prstGeom>
          <a:ln w="12700">
            <a:miter lim="400000"/>
          </a:ln>
        </p:spPr>
      </p:pic>
      <p:sp>
        <p:nvSpPr>
          <p:cNvPr id="1216" name="a shared course object for students from the same course"/>
          <p:cNvSpPr/>
          <p:nvPr/>
        </p:nvSpPr>
        <p:spPr>
          <a:xfrm>
            <a:off x="9771909" y="2811782"/>
            <a:ext cx="3085519" cy="2819546"/>
          </a:xfrm>
          <a:prstGeom prst="wedgeEllipseCallout">
            <a:avLst>
              <a:gd name="adj1" fmla="val -30894"/>
              <a:gd name="adj2" fmla="val 7509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 shared course object for students from the same course</a:t>
            </a:r>
          </a:p>
        </p:txBody>
      </p:sp>
      <p:sp>
        <p:nvSpPr>
          <p:cNvPr id="1217" name="creates or recovers course objects according to data"/>
          <p:cNvSpPr/>
          <p:nvPr/>
        </p:nvSpPr>
        <p:spPr>
          <a:xfrm>
            <a:off x="146234" y="8254206"/>
            <a:ext cx="4759930" cy="1499257"/>
          </a:xfrm>
          <a:prstGeom prst="wedgeEllipseCallout">
            <a:avLst>
              <a:gd name="adj1" fmla="val 44714"/>
              <a:gd name="adj2" fmla="val -7102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creates or recovers course objects according to data</a:t>
            </a:r>
          </a:p>
        </p:txBody>
      </p:sp>
      <p:sp>
        <p:nvSpPr>
          <p:cNvPr id="1218" name="flyweight"/>
          <p:cNvSpPr/>
          <p:nvPr/>
        </p:nvSpPr>
        <p:spPr>
          <a:xfrm>
            <a:off x="4077493" y="4087140"/>
            <a:ext cx="2033834" cy="707084"/>
          </a:xfrm>
          <a:prstGeom prst="wedgeEllipseCallout">
            <a:avLst>
              <a:gd name="adj1" fmla="val 69220"/>
              <a:gd name="adj2" fmla="val 8807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flyweight </a:t>
            </a: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Other patterns"/>
          <p:cNvSpPr txBox="1"/>
          <p:nvPr>
            <p:ph type="title"/>
          </p:nvPr>
        </p:nvSpPr>
        <p:spPr>
          <a:prstGeom prst="rect">
            <a:avLst/>
          </a:prstGeom>
        </p:spPr>
        <p:txBody>
          <a:bodyPr/>
          <a:lstStyle/>
          <a:p>
            <a:pPr/>
            <a:r>
              <a:t>Other patterns</a:t>
            </a:r>
          </a:p>
        </p:txBody>
      </p:sp>
      <p:sp>
        <p:nvSpPr>
          <p:cNvPr id="1221" name="Command (better with function, if single function)"/>
          <p:cNvSpPr txBox="1"/>
          <p:nvPr>
            <p:ph type="body" idx="1"/>
          </p:nvPr>
        </p:nvSpPr>
        <p:spPr>
          <a:xfrm>
            <a:off x="991198" y="2371607"/>
            <a:ext cx="11022404" cy="6508986"/>
          </a:xfrm>
          <a:prstGeom prst="rect">
            <a:avLst/>
          </a:prstGeom>
        </p:spPr>
        <p:txBody>
          <a:bodyPr/>
          <a:lstStyle/>
          <a:p>
            <a:pPr/>
          </a:p>
          <a:p>
            <a:pPr/>
            <a:r>
              <a:t>Command (better with function, if single function)</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Strategy"/>
          <p:cNvSpPr txBox="1"/>
          <p:nvPr>
            <p:ph type="title"/>
          </p:nvPr>
        </p:nvSpPr>
        <p:spPr>
          <a:prstGeom prst="rect">
            <a:avLst/>
          </a:prstGeom>
        </p:spPr>
        <p:txBody>
          <a:bodyPr/>
          <a:lstStyle/>
          <a:p>
            <a:pPr/>
            <a:r>
              <a:t>Strategy</a:t>
            </a:r>
          </a:p>
        </p:txBody>
      </p:sp>
      <p:sp>
        <p:nvSpPr>
          <p:cNvPr id="1224" name="Analyze change request…"/>
          <p:cNvSpPr txBox="1"/>
          <p:nvPr>
            <p:ph type="body" idx="1"/>
          </p:nvPr>
        </p:nvSpPr>
        <p:spPr>
          <a:prstGeom prst="rect">
            <a:avLst/>
          </a:prstGeom>
        </p:spPr>
        <p:txBody>
          <a:bodyPr/>
          <a:lstStyle/>
          <a:p>
            <a:pPr/>
            <a:r>
              <a:t>Analyze change request</a:t>
            </a:r>
          </a:p>
          <a:p>
            <a:pPr/>
            <a:r>
              <a:t>Any pattern for the given context?</a:t>
            </a:r>
          </a:p>
          <a:p>
            <a:pPr/>
            <a:r>
              <a:t>New solution based on values and principles?</a:t>
            </a:r>
          </a:p>
          <a:p>
            <a:pPr/>
            <a:r>
              <a:t>Apply appropriate pattern or principles</a:t>
            </a:r>
          </a:p>
          <a:p>
            <a:pPr/>
            <a:r>
              <a:t>Check whether new functionality breaks existing tests</a:t>
            </a:r>
          </a:p>
        </p:txBody>
      </p:sp>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6" name="For now, focus on bad design smells, related to classes and their relationships"/>
          <p:cNvSpPr txBox="1"/>
          <p:nvPr>
            <p:ph type="ctrTitle"/>
          </p:nvPr>
        </p:nvSpPr>
        <p:spPr>
          <a:xfrm>
            <a:off x="1270000" y="1231900"/>
            <a:ext cx="10464800" cy="3302000"/>
          </a:xfrm>
          <a:prstGeom prst="rect">
            <a:avLst/>
          </a:prstGeom>
        </p:spPr>
        <p:txBody>
          <a:bodyPr/>
          <a:lstStyle/>
          <a:p>
            <a:pPr defTabSz="490727">
              <a:defRPr sz="6887"/>
            </a:pPr>
            <a:r>
              <a:t>For now, focus on bad </a:t>
            </a:r>
            <a:r>
              <a:rPr>
                <a:solidFill>
                  <a:srgbClr val="FEFB27"/>
                </a:solidFill>
              </a:rPr>
              <a:t>design</a:t>
            </a:r>
            <a:r>
              <a:t> smells, related to classes and their relationships </a:t>
            </a:r>
          </a:p>
        </p:txBody>
      </p:sp>
      <p:sp>
        <p:nvSpPr>
          <p:cNvPr id="1227" name="Later we will focus on bad code smells, related to method implementations"/>
          <p:cNvSpPr txBox="1"/>
          <p:nvPr/>
        </p:nvSpPr>
        <p:spPr>
          <a:xfrm>
            <a:off x="1270000" y="5219700"/>
            <a:ext cx="10464800" cy="3302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lgn="ctr" defTabSz="519937">
              <a:defRPr sz="7297">
                <a:solidFill>
                  <a:srgbClr val="FFFFFF"/>
                </a:solidFill>
                <a:latin typeface="+mn-lt"/>
                <a:ea typeface="+mn-ea"/>
                <a:cs typeface="+mn-cs"/>
                <a:sym typeface="Gill Sans"/>
              </a:defRPr>
            </a:pPr>
            <a:r>
              <a:t>Later we will focus on bad </a:t>
            </a:r>
            <a:r>
              <a:rPr>
                <a:solidFill>
                  <a:srgbClr val="FEFB27"/>
                </a:solidFill>
              </a:rPr>
              <a:t>code</a:t>
            </a:r>
            <a:r>
              <a:t> smells, related to method implementations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485"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86"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9" name="Applies for testing code too!"/>
          <p:cNvSpPr txBox="1"/>
          <p:nvPr>
            <p:ph type="ctrTitle"/>
          </p:nvPr>
        </p:nvSpPr>
        <p:spPr>
          <a:xfrm>
            <a:off x="1270000" y="1638300"/>
            <a:ext cx="10464800" cy="5867400"/>
          </a:xfrm>
          <a:prstGeom prst="rect">
            <a:avLst/>
          </a:prstGeom>
        </p:spPr>
        <p:txBody>
          <a:bodyPr/>
          <a:lstStyle>
            <a:lvl1pPr defTabSz="543305">
              <a:defRPr sz="13206"/>
            </a:lvl1pPr>
          </a:lstStyle>
          <a:p>
            <a:pPr/>
            <a:r>
              <a:t>Applies for testing code too!</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Checklist"/>
          <p:cNvSpPr txBox="1"/>
          <p:nvPr>
            <p:ph type="title"/>
          </p:nvPr>
        </p:nvSpPr>
        <p:spPr>
          <a:prstGeom prst="rect">
            <a:avLst/>
          </a:prstGeom>
        </p:spPr>
        <p:txBody>
          <a:bodyPr/>
          <a:lstStyle/>
          <a:p>
            <a:pPr/>
            <a:r>
              <a:t>Checklist</a:t>
            </a:r>
          </a:p>
        </p:txBody>
      </p:sp>
      <p:sp>
        <p:nvSpPr>
          <p:cNvPr id="1232" name="Design and implementation conforms to discussed principles and patterns"/>
          <p:cNvSpPr txBox="1"/>
          <p:nvPr>
            <p:ph type="body" idx="1"/>
          </p:nvPr>
        </p:nvSpPr>
        <p:spPr>
          <a:prstGeom prst="rect">
            <a:avLst/>
          </a:prstGeom>
        </p:spPr>
        <p:txBody>
          <a:bodyPr/>
          <a:lstStyle/>
          <a:p>
            <a:pPr/>
            <a:r>
              <a:t>Design and implementation conforms to discussed principles and patterns</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4" name="Take notes, now!"/>
          <p:cNvSpPr txBox="1"/>
          <p:nvPr>
            <p:ph type="ctr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6" name="Hands on exercises"/>
          <p:cNvSpPr txBox="1"/>
          <p:nvPr>
            <p:ph type="ctr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Design, implementation,  and maintenance 3"/>
          <p:cNvSpPr txBox="1"/>
          <p:nvPr>
            <p:ph type="title"/>
          </p:nvPr>
        </p:nvSpPr>
        <p:spPr>
          <a:prstGeom prst="rect">
            <a:avLst/>
          </a:prstGeom>
        </p:spPr>
        <p:txBody>
          <a:bodyPr/>
          <a:lstStyle/>
          <a:p>
            <a:pPr/>
            <a:r>
              <a:t>Design, implementation,  and maintenance 3</a:t>
            </a:r>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2" name="Design, implementation,  and maintenance 4"/>
          <p:cNvSpPr txBox="1"/>
          <p:nvPr>
            <p:ph type="title"/>
          </p:nvPr>
        </p:nvSpPr>
        <p:spPr>
          <a:prstGeom prst="rect">
            <a:avLst/>
          </a:prstGeom>
        </p:spPr>
        <p:txBody>
          <a:bodyPr/>
          <a:lstStyle/>
          <a:p>
            <a:pPr/>
            <a:r>
              <a:t>Design, implementation,  and maintenance 4</a:t>
            </a:r>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4" name="Hands on exercises"/>
          <p:cNvSpPr txBox="1"/>
          <p:nvPr>
            <p:ph type="ctr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8" name="Design, implementation,  and maintenance 4"/>
          <p:cNvSpPr txBox="1"/>
          <p:nvPr>
            <p:ph type="title"/>
          </p:nvPr>
        </p:nvSpPr>
        <p:spPr>
          <a:prstGeom prst="rect">
            <a:avLst/>
          </a:prstGeom>
        </p:spPr>
        <p:txBody>
          <a:bodyPr/>
          <a:lstStyle/>
          <a:p>
            <a:pPr/>
            <a:r>
              <a:t>Design, implementation,  and maintenance 4</a:t>
            </a:r>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0" name="Design, implementation and evolution research at CIn"/>
          <p:cNvSpPr txBox="1"/>
          <p:nvPr>
            <p:ph type="title"/>
          </p:nvPr>
        </p:nvSpPr>
        <p:spPr>
          <a:prstGeom prst="rect">
            <a:avLst/>
          </a:prstGeom>
        </p:spPr>
        <p:txBody>
          <a:bodyPr/>
          <a:lstStyle>
            <a:lvl1pPr defTabSz="519937">
              <a:defRPr sz="7297"/>
            </a:lvl1pPr>
          </a:lstStyle>
          <a:p>
            <a:pPr/>
            <a:r>
              <a:t>Design, implementation and evolution research at CIn</a:t>
            </a:r>
          </a:p>
        </p:txBody>
      </p:sp>
      <p:sp>
        <p:nvSpPr>
          <p:cNvPr id="1251" name="Software product lines and evolution: Leopoldo, Paulo…"/>
          <p:cNvSpPr txBox="1"/>
          <p:nvPr>
            <p:ph type="body" idx="1"/>
          </p:nvPr>
        </p:nvSpPr>
        <p:spPr>
          <a:prstGeom prst="rect">
            <a:avLst/>
          </a:prstGeom>
        </p:spPr>
        <p:txBody>
          <a:bodyPr/>
          <a:lstStyle/>
          <a:p>
            <a:pPr marL="880110" indent="-565784" defTabSz="578358">
              <a:spcBef>
                <a:spcPts val="2400"/>
              </a:spcBef>
              <a:defRPr sz="3959"/>
            </a:pPr>
            <a:r>
              <a:t>Software product lines and evolution: Leopoldo, Paulo</a:t>
            </a:r>
          </a:p>
          <a:p>
            <a:pPr marL="880110" indent="-565784" defTabSz="578358">
              <a:spcBef>
                <a:spcPts val="2400"/>
              </a:spcBef>
              <a:defRPr sz="3959"/>
            </a:pPr>
            <a:r>
              <a:t>Formal specification methods: Augusto, Alexandre Mota, Juliano, Henrique, Márcio</a:t>
            </a:r>
          </a:p>
          <a:p>
            <a:pPr marL="880110" indent="-565784" defTabSz="578358">
              <a:spcBef>
                <a:spcPts val="2400"/>
              </a:spcBef>
              <a:defRPr sz="3959"/>
            </a:pPr>
            <a:r>
              <a:t>Concurrent systems and green design: Fernando Castor</a:t>
            </a:r>
          </a:p>
          <a:p>
            <a:pPr marL="880110" indent="-565784" defTabSz="578358">
              <a:spcBef>
                <a:spcPts val="2400"/>
              </a:spcBef>
              <a:defRPr sz="3959"/>
            </a:pPr>
            <a:r>
              <a:t>Distributed systems architecture: Vinicius, Kiev</a:t>
            </a:r>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To do after class"/>
          <p:cNvSpPr txBox="1"/>
          <p:nvPr>
            <p:ph type="title"/>
          </p:nvPr>
        </p:nvSpPr>
        <p:spPr>
          <a:prstGeom prst="rect">
            <a:avLst/>
          </a:prstGeom>
        </p:spPr>
        <p:txBody>
          <a:bodyPr/>
          <a:lstStyle/>
          <a:p>
            <a:pPr/>
            <a:r>
              <a:t>To do after class</a:t>
            </a:r>
          </a:p>
        </p:txBody>
      </p:sp>
      <p:sp>
        <p:nvSpPr>
          <p:cNvPr id="1254" name="Answer questionnaire (check classroom assignment), study correct answers…"/>
          <p:cNvSpPr txBox="1"/>
          <p:nvPr>
            <p:ph type="body" idx="1"/>
          </p:nvPr>
        </p:nvSpPr>
        <p:spPr>
          <a:xfrm>
            <a:off x="1270000" y="2438400"/>
            <a:ext cx="10464800" cy="6887751"/>
          </a:xfrm>
          <a:prstGeom prst="rect">
            <a:avLst/>
          </a:prstGeom>
        </p:spPr>
        <p:txBody>
          <a:bodyPr/>
          <a:lstStyle/>
          <a:p>
            <a:pPr/>
            <a:r>
              <a:t>Answer questionnaire (check classroom assignment), study correct answers </a:t>
            </a:r>
          </a:p>
          <a:p>
            <a:pPr/>
            <a:r>
              <a:t>Finish exercise (check classroom assignment), study correct answers</a:t>
            </a:r>
          </a:p>
          <a:p>
            <a:pPr/>
            <a:r>
              <a:t>Read, again, chapters 8 and 11 in the textbook </a:t>
            </a:r>
          </a:p>
          <a:p>
            <a:pPr/>
            <a:r>
              <a:t>Evaluate classes (check classroom assignment)</a:t>
            </a:r>
          </a:p>
          <a:p>
            <a:pPr/>
            <a:r>
              <a:t>Study questions from previous exams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How to use abstraction during system design?"/>
          <p:cNvSpPr txBox="1"/>
          <p:nvPr>
            <p:ph type="title"/>
          </p:nvPr>
        </p:nvSpPr>
        <p:spPr>
          <a:prstGeom prst="rect">
            <a:avLst/>
          </a:prstGeom>
        </p:spPr>
        <p:txBody>
          <a:bodyPr/>
          <a:lstStyle/>
          <a:p>
            <a:pPr/>
            <a:r>
              <a:t>How to use abstraction during system design?</a:t>
            </a:r>
          </a:p>
        </p:txBody>
      </p:sp>
    </p:spTree>
  </p:cSld>
  <p:clrMapOvr>
    <a:masterClrMapping/>
  </p:clrMapOvr>
  <p:transition xmlns:p14="http://schemas.microsoft.com/office/powerpoint/2010/main" spd="med" advClick="1"/>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To do after class,…"/>
          <p:cNvSpPr txBox="1"/>
          <p:nvPr>
            <p:ph type="title"/>
          </p:nvPr>
        </p:nvSpPr>
        <p:spPr>
          <a:prstGeom prst="rect">
            <a:avLst/>
          </a:prstGeom>
        </p:spPr>
        <p:txBody>
          <a:bodyPr/>
          <a:lstStyle/>
          <a:p>
            <a:pPr/>
            <a:r>
              <a:t>To do after class,</a:t>
            </a:r>
          </a:p>
          <a:p>
            <a:pPr/>
            <a:r>
              <a:t>optional</a:t>
            </a:r>
          </a:p>
        </p:txBody>
      </p:sp>
      <p:sp>
        <p:nvSpPr>
          <p:cNvPr id="1257" name="Estudar material sobre princípios de projeto…"/>
          <p:cNvSpPr txBox="1"/>
          <p:nvPr>
            <p:ph type="body" idx="1"/>
          </p:nvPr>
        </p:nvSpPr>
        <p:spPr>
          <a:xfrm>
            <a:off x="1270000" y="2438400"/>
            <a:ext cx="10464800" cy="6887751"/>
          </a:xfrm>
          <a:prstGeom prst="rect">
            <a:avLst/>
          </a:prstGeom>
        </p:spPr>
        <p:txBody>
          <a:bodyPr/>
          <a:lstStyle/>
          <a:p>
            <a:pPr/>
            <a:r>
              <a:t>Estudar </a:t>
            </a:r>
            <a:r>
              <a:rPr u="sng">
                <a:hlinkClick r:id="rId2" invalidUrl="" action="" tgtFrame="" tooltip="" history="1" highlightClick="0" endSnd="0"/>
              </a:rPr>
              <a:t>material</a:t>
            </a:r>
            <a:r>
              <a:t> sobre princípios de projeto</a:t>
            </a:r>
          </a:p>
          <a:p>
            <a:pPr/>
            <a:r>
              <a:t>Estudar princípios de codificação no Capítulo 3 do livro Implementation patterns, Kent Beck, 2008 (</a:t>
            </a:r>
            <a:r>
              <a:rPr u="sng">
                <a:hlinkClick r:id="rId3" invalidUrl="" action="" tgtFrame="" tooltip="" history="1" highlightClick="0" endSnd="0"/>
              </a:rPr>
              <a:t>slides</a:t>
            </a:r>
            <a:r>
              <a:t> úteis para ter uma visão geral do livro)</a:t>
            </a:r>
          </a:p>
          <a:p>
            <a:pPr/>
            <a:r>
              <a:t>Navegar pelo </a:t>
            </a:r>
            <a:r>
              <a:rPr u="sng">
                <a:hlinkClick r:id="rId4" invalidUrl="" action="" tgtFrame="" tooltip="" history="1" highlightClick="0" endSnd="0"/>
              </a:rPr>
              <a:t>catálogo</a:t>
            </a:r>
            <a:r>
              <a:t> de padrões </a:t>
            </a:r>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9" name="Questions from previous exams"/>
          <p:cNvSpPr txBox="1"/>
          <p:nvPr>
            <p:ph type="title"/>
          </p:nvPr>
        </p:nvSpPr>
        <p:spPr>
          <a:prstGeom prst="rect">
            <a:avLst/>
          </a:prstGeom>
        </p:spPr>
        <p:txBody>
          <a:bodyPr/>
          <a:lstStyle/>
          <a:p>
            <a:pPr/>
            <a:r>
              <a:t>Questions from previous exams</a:t>
            </a:r>
          </a:p>
        </p:txBody>
      </p:sp>
      <p:sp>
        <p:nvSpPr>
          <p:cNvPr id="1260" name="Descreva o princípio “Dependency Injection”. Explique as vantagens de seguir este princípio.…"/>
          <p:cNvSpPr txBox="1"/>
          <p:nvPr>
            <p:ph type="body" idx="1"/>
          </p:nvPr>
        </p:nvSpPr>
        <p:spPr>
          <a:xfrm>
            <a:off x="1270000" y="1722716"/>
            <a:ext cx="10464800" cy="7957583"/>
          </a:xfrm>
          <a:prstGeom prst="rect">
            <a:avLst/>
          </a:prstGeom>
        </p:spPr>
        <p:txBody>
          <a:bodyPr/>
          <a:lstStyle/>
          <a:p>
            <a:pPr>
              <a:defRPr sz="3400"/>
            </a:pPr>
          </a:p>
          <a:p>
            <a:pPr>
              <a:defRPr sz="3400"/>
            </a:pPr>
            <a:r>
              <a:t>Descreva o princípio “Dependency Injection”. Explique as vantagens de seguir este princípio.</a:t>
            </a:r>
          </a:p>
          <a:p>
            <a:pPr>
              <a:defRPr sz="3400"/>
            </a:pPr>
            <a:r>
              <a:t>Descreva o objetivo do padrão de projeto “Adapter”, e desenhe um diagrama de classes representando a sua estrutura.</a:t>
            </a:r>
          </a:p>
          <a:p>
            <a:pPr>
              <a:defRPr sz="3400"/>
            </a:pPr>
            <a:r>
              <a:t>O princípio “Acyclic dependencies”estabelece que “The dependencies between packages must not form cycles”. Explique as vantagens de seguir esse princípio.</a:t>
            </a:r>
          </a:p>
          <a:p>
            <a:pPr>
              <a:defRPr sz="3400"/>
            </a:pPr>
            <a:r>
              <a:t>Desenhe um diagrama de classes que ilustre o padrão de projeto “Decorator”, e explique as suas vantagens.</a:t>
            </a:r>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Questions from previous exams"/>
          <p:cNvSpPr txBox="1"/>
          <p:nvPr>
            <p:ph type="title"/>
          </p:nvPr>
        </p:nvSpPr>
        <p:spPr>
          <a:prstGeom prst="rect">
            <a:avLst/>
          </a:prstGeom>
        </p:spPr>
        <p:txBody>
          <a:bodyPr/>
          <a:lstStyle/>
          <a:p>
            <a:pPr/>
            <a:r>
              <a:t>Questions from previous exams</a:t>
            </a:r>
          </a:p>
        </p:txBody>
      </p:sp>
      <p:sp>
        <p:nvSpPr>
          <p:cNvPr id="1263" name="Descreva o princípio “Single Responsibility Principle”. Explique as vantagens de seguir este princípio.…"/>
          <p:cNvSpPr txBox="1"/>
          <p:nvPr>
            <p:ph type="body" idx="1"/>
          </p:nvPr>
        </p:nvSpPr>
        <p:spPr>
          <a:xfrm>
            <a:off x="1270000" y="1722716"/>
            <a:ext cx="10464800" cy="7957583"/>
          </a:xfrm>
          <a:prstGeom prst="rect">
            <a:avLst/>
          </a:prstGeom>
        </p:spPr>
        <p:txBody>
          <a:bodyPr/>
          <a:lstStyle/>
          <a:p>
            <a:pPr>
              <a:defRPr sz="3400"/>
            </a:pPr>
          </a:p>
          <a:p>
            <a:pPr>
              <a:defRPr sz="3400"/>
            </a:pPr>
            <a:r>
              <a:t>Descreva o princípio “Single Responsibility Principle”. Explique as vantagens de seguir este princípio.</a:t>
            </a:r>
          </a:p>
          <a:p>
            <a:pPr>
              <a:defRPr sz="3400"/>
            </a:pPr>
            <a:r>
              <a:t>Descreva o princípio de projeto “Demeter”. Explique as vantagens de seguir este princípio.</a:t>
            </a:r>
          </a:p>
          <a:p>
            <a:pPr>
              <a:defRPr sz="3400"/>
            </a:pPr>
            <a:r>
              <a:t>Desenhe um diagrama de classes que ilustre o padrão de projeto “Abstract Factory”, e explique que problema ele resolve.</a:t>
            </a:r>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1266"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1267"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Abstract details that are not necessary for module communication"/>
          <p:cNvSpPr txBox="1"/>
          <p:nvPr>
            <p:ph type="title"/>
          </p:nvPr>
        </p:nvSpPr>
        <p:spPr>
          <a:prstGeom prst="rect">
            <a:avLst/>
          </a:prstGeom>
        </p:spPr>
        <p:txBody>
          <a:bodyPr/>
          <a:lstStyle>
            <a:lvl1pPr defTabSz="356362">
              <a:defRPr sz="5368"/>
            </a:lvl1pPr>
          </a:lstStyle>
          <a:p>
            <a:pPr/>
            <a:r>
              <a:t>Abstract details that are not necessary for module communication</a:t>
            </a:r>
          </a:p>
        </p:txBody>
      </p:sp>
      <p:pic>
        <p:nvPicPr>
          <p:cNvPr id="491" name="Image" descr="Image"/>
          <p:cNvPicPr>
            <a:picLocks noChangeAspect="1"/>
          </p:cNvPicPr>
          <p:nvPr/>
        </p:nvPicPr>
        <p:blipFill>
          <a:blip r:embed="rId3">
            <a:extLst/>
          </a:blip>
          <a:stretch>
            <a:fillRect/>
          </a:stretch>
        </p:blipFill>
        <p:spPr>
          <a:xfrm>
            <a:off x="1068498" y="2986326"/>
            <a:ext cx="10867804" cy="646459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To do before class"/>
          <p:cNvSpPr txBox="1"/>
          <p:nvPr>
            <p:ph type="title"/>
          </p:nvPr>
        </p:nvSpPr>
        <p:spPr>
          <a:prstGeom prst="rect">
            <a:avLst/>
          </a:prstGeom>
        </p:spPr>
        <p:txBody>
          <a:bodyPr/>
          <a:lstStyle/>
          <a:p>
            <a:pPr/>
            <a:r>
              <a:t>To do before class</a:t>
            </a:r>
          </a:p>
        </p:txBody>
      </p:sp>
      <p:sp>
        <p:nvSpPr>
          <p:cNvPr id="391" name="Watch videos…"/>
          <p:cNvSpPr txBox="1"/>
          <p:nvPr>
            <p:ph type="body" idx="1"/>
          </p:nvPr>
        </p:nvSpPr>
        <p:spPr>
          <a:xfrm>
            <a:off x="1270000" y="2768600"/>
            <a:ext cx="10464800" cy="6420876"/>
          </a:xfrm>
          <a:prstGeom prst="rect">
            <a:avLst/>
          </a:prstGeom>
        </p:spPr>
        <p:txBody>
          <a:bodyPr/>
          <a:lstStyle/>
          <a:p>
            <a:pPr/>
            <a:r>
              <a:t>Watch videos</a:t>
            </a:r>
          </a:p>
          <a:p>
            <a:pPr/>
            <a:r>
              <a:t>Read chapters 8 and 11 in the textbook</a:t>
            </a:r>
          </a:p>
          <a:p>
            <a:pPr/>
            <a:r>
              <a:t>Send questions and opinions through slack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hink of a module as an abstract data type (data + operations) or an abstract machine"/>
          <p:cNvSpPr txBox="1"/>
          <p:nvPr>
            <p:ph type="title"/>
          </p:nvPr>
        </p:nvSpPr>
        <p:spPr>
          <a:prstGeom prst="rect">
            <a:avLst/>
          </a:prstGeom>
        </p:spPr>
        <p:txBody>
          <a:bodyPr/>
          <a:lstStyle>
            <a:lvl1pPr defTabSz="344677">
              <a:defRPr sz="5369"/>
            </a:lvl1pPr>
          </a:lstStyle>
          <a:p>
            <a:pPr/>
            <a:r>
              <a:t>Think of a module as an abstract data type (data + operations) or an abstract machine</a:t>
            </a:r>
          </a:p>
        </p:txBody>
      </p:sp>
      <p:pic>
        <p:nvPicPr>
          <p:cNvPr id="496" name="Image" descr="Image"/>
          <p:cNvPicPr>
            <a:picLocks noChangeAspect="1"/>
          </p:cNvPicPr>
          <p:nvPr/>
        </p:nvPicPr>
        <p:blipFill>
          <a:blip r:embed="rId3">
            <a:extLst/>
          </a:blip>
          <a:stretch>
            <a:fillRect/>
          </a:stretch>
        </p:blipFill>
        <p:spPr>
          <a:xfrm>
            <a:off x="890690" y="3738760"/>
            <a:ext cx="7936123" cy="4720714"/>
          </a:xfrm>
          <a:prstGeom prst="rect">
            <a:avLst/>
          </a:prstGeom>
          <a:ln w="12700">
            <a:miter lim="400000"/>
          </a:ln>
        </p:spPr>
      </p:pic>
      <p:sp>
        <p:nvSpPr>
          <p:cNvPr id="497" name="hidden by the module, information hiding, encapsulation"/>
          <p:cNvSpPr/>
          <p:nvPr/>
        </p:nvSpPr>
        <p:spPr>
          <a:xfrm>
            <a:off x="8576763" y="2823364"/>
            <a:ext cx="3537159" cy="2105720"/>
          </a:xfrm>
          <a:prstGeom prst="wedgeEllipseCallout">
            <a:avLst>
              <a:gd name="adj1" fmla="val -53363"/>
              <a:gd name="adj2" fmla="val 5255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hidden by the module, information hiding, encapsulation</a:t>
            </a:r>
          </a:p>
        </p:txBody>
      </p:sp>
      <p:sp>
        <p:nvSpPr>
          <p:cNvPr id="498" name="data can only be accessed through the visible operations"/>
          <p:cNvSpPr/>
          <p:nvPr/>
        </p:nvSpPr>
        <p:spPr>
          <a:xfrm>
            <a:off x="8703763" y="6740514"/>
            <a:ext cx="3573076" cy="2210594"/>
          </a:xfrm>
          <a:prstGeom prst="wedgeEllipseCallout">
            <a:avLst>
              <a:gd name="adj1" fmla="val -61446"/>
              <a:gd name="adj2" fmla="val -6505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data can only be accessed through the visible operations</a:t>
            </a:r>
          </a:p>
        </p:txBody>
      </p:sp>
      <p:sp>
        <p:nvSpPr>
          <p:cNvPr id="499" name="interface specification, establishes what is provided (and required) by the module to its clients"/>
          <p:cNvSpPr/>
          <p:nvPr/>
        </p:nvSpPr>
        <p:spPr>
          <a:xfrm>
            <a:off x="1270000" y="7045801"/>
            <a:ext cx="4545121" cy="2448479"/>
          </a:xfrm>
          <a:prstGeom prst="wedgeEllipseCallout">
            <a:avLst>
              <a:gd name="adj1" fmla="val 43120"/>
              <a:gd name="adj2" fmla="val -74929"/>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interface specification, establishes what is provided (and required) by the module to its clients</a:t>
            </a:r>
          </a:p>
        </p:txBody>
      </p:sp>
      <p:sp>
        <p:nvSpPr>
          <p:cNvPr id="500" name="visible, part of the module…"/>
          <p:cNvSpPr/>
          <p:nvPr/>
        </p:nvSpPr>
        <p:spPr>
          <a:xfrm>
            <a:off x="2177753" y="3363504"/>
            <a:ext cx="3410226" cy="1867425"/>
          </a:xfrm>
          <a:prstGeom prst="wedgeEllipseCallout">
            <a:avLst>
              <a:gd name="adj1" fmla="val 76820"/>
              <a:gd name="adj2" fmla="val 104063"/>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visible, part of the module </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interface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Interface reduces dependencies, and enable implementation options"/>
          <p:cNvSpPr txBox="1"/>
          <p:nvPr>
            <p:ph type="title"/>
          </p:nvPr>
        </p:nvSpPr>
        <p:spPr>
          <a:prstGeom prst="rect">
            <a:avLst/>
          </a:prstGeom>
        </p:spPr>
        <p:txBody>
          <a:bodyPr/>
          <a:lstStyle>
            <a:lvl1pPr defTabSz="368045">
              <a:defRPr sz="5733"/>
            </a:lvl1pPr>
          </a:lstStyle>
          <a:p>
            <a:pPr/>
            <a:r>
              <a:t>Interface reduces dependencies, and enable implementation options</a:t>
            </a:r>
          </a:p>
        </p:txBody>
      </p:sp>
      <p:pic>
        <p:nvPicPr>
          <p:cNvPr id="505" name="Image" descr="Image"/>
          <p:cNvPicPr>
            <a:picLocks noChangeAspect="1"/>
          </p:cNvPicPr>
          <p:nvPr/>
        </p:nvPicPr>
        <p:blipFill>
          <a:blip r:embed="rId3">
            <a:extLst/>
          </a:blip>
          <a:stretch>
            <a:fillRect/>
          </a:stretch>
        </p:blipFill>
        <p:spPr>
          <a:xfrm>
            <a:off x="964165" y="2870596"/>
            <a:ext cx="9033420" cy="6258448"/>
          </a:xfrm>
          <a:prstGeom prst="rect">
            <a:avLst/>
          </a:prstGeom>
          <a:ln w="12700">
            <a:miter lim="400000"/>
          </a:ln>
        </p:spPr>
      </p:pic>
      <p:sp>
        <p:nvSpPr>
          <p:cNvPr id="511" name="Connection Line"/>
          <p:cNvSpPr/>
          <p:nvPr/>
        </p:nvSpPr>
        <p:spPr>
          <a:xfrm>
            <a:off x="7098234" y="3992741"/>
            <a:ext cx="2117163" cy="2433175"/>
          </a:xfrm>
          <a:custGeom>
            <a:avLst/>
            <a:gdLst/>
            <a:ahLst/>
            <a:cxnLst>
              <a:cxn ang="0">
                <a:pos x="wd2" y="hd2"/>
              </a:cxn>
              <a:cxn ang="5400000">
                <a:pos x="wd2" y="hd2"/>
              </a:cxn>
              <a:cxn ang="10800000">
                <a:pos x="wd2" y="hd2"/>
              </a:cxn>
              <a:cxn ang="16200000">
                <a:pos x="wd2" y="hd2"/>
              </a:cxn>
            </a:cxnLst>
            <a:rect l="0" t="0" r="r" b="b"/>
            <a:pathLst>
              <a:path w="19514" h="19106" fill="norm" stroke="1" extrusionOk="0">
                <a:moveTo>
                  <a:pt x="18910" y="19106"/>
                </a:moveTo>
                <a:cubicBezTo>
                  <a:pt x="21600" y="3566"/>
                  <a:pt x="15297" y="-2494"/>
                  <a:pt x="0" y="925"/>
                </a:cubicBezTo>
              </a:path>
            </a:pathLst>
          </a:custGeom>
          <a:ln w="50800">
            <a:solidFill>
              <a:srgbClr val="FFFFFF"/>
            </a:solidFill>
            <a:miter lim="400000"/>
            <a:tailEnd type="triangle"/>
          </a:ln>
        </p:spPr>
        <p:txBody>
          <a:bodyPr/>
          <a:lstStyle/>
          <a:p>
            <a:pPr/>
          </a:p>
        </p:txBody>
      </p:sp>
      <p:sp>
        <p:nvSpPr>
          <p:cNvPr id="507" name="refines"/>
          <p:cNvSpPr txBox="1"/>
          <p:nvPr/>
        </p:nvSpPr>
        <p:spPr>
          <a:xfrm>
            <a:off x="9240797" y="4262454"/>
            <a:ext cx="118162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3F9F6"/>
                </a:solidFill>
              </a:defRPr>
            </a:lvl1pPr>
          </a:lstStyle>
          <a:p>
            <a:pPr/>
            <a:r>
              <a:t>refines</a:t>
            </a:r>
          </a:p>
        </p:txBody>
      </p:sp>
      <p:sp>
        <p:nvSpPr>
          <p:cNvPr id="512" name="Connection Line"/>
          <p:cNvSpPr/>
          <p:nvPr/>
        </p:nvSpPr>
        <p:spPr>
          <a:xfrm>
            <a:off x="2081904" y="3771755"/>
            <a:ext cx="1793550" cy="2637509"/>
          </a:xfrm>
          <a:custGeom>
            <a:avLst/>
            <a:gdLst/>
            <a:ahLst/>
            <a:cxnLst>
              <a:cxn ang="0">
                <a:pos x="wd2" y="hd2"/>
              </a:cxn>
              <a:cxn ang="5400000">
                <a:pos x="wd2" y="hd2"/>
              </a:cxn>
              <a:cxn ang="10800000">
                <a:pos x="wd2" y="hd2"/>
              </a:cxn>
              <a:cxn ang="16200000">
                <a:pos x="wd2" y="hd2"/>
              </a:cxn>
            </a:cxnLst>
            <a:rect l="0" t="0" r="r" b="b"/>
            <a:pathLst>
              <a:path w="16944" h="21600" fill="norm" stroke="1" extrusionOk="0">
                <a:moveTo>
                  <a:pt x="16944" y="0"/>
                </a:moveTo>
                <a:cubicBezTo>
                  <a:pt x="-915" y="3841"/>
                  <a:pt x="-4656" y="11041"/>
                  <a:pt x="5720" y="21600"/>
                </a:cubicBezTo>
              </a:path>
            </a:pathLst>
          </a:custGeom>
          <a:ln w="50800">
            <a:solidFill>
              <a:srgbClr val="FFFFFF"/>
            </a:solidFill>
            <a:miter lim="400000"/>
            <a:tailEnd type="triangle"/>
          </a:ln>
        </p:spPr>
        <p:txBody>
          <a:bodyPr/>
          <a:lstStyle/>
          <a:p>
            <a:pPr/>
          </a:p>
        </p:txBody>
      </p:sp>
      <p:sp>
        <p:nvSpPr>
          <p:cNvPr id="509" name="abstracts"/>
          <p:cNvSpPr txBox="1"/>
          <p:nvPr/>
        </p:nvSpPr>
        <p:spPr>
          <a:xfrm>
            <a:off x="499488" y="4262454"/>
            <a:ext cx="1557017"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3F9F6"/>
                </a:solidFill>
              </a:defRPr>
            </a:lvl1pPr>
          </a:lstStyle>
          <a:p>
            <a:pPr/>
            <a:r>
              <a:t>abstracts</a:t>
            </a:r>
          </a:p>
        </p:txBody>
      </p:sp>
      <p:sp>
        <p:nvSpPr>
          <p:cNvPr id="510" name="implementation is correct if it satisfies specification"/>
          <p:cNvSpPr/>
          <p:nvPr/>
        </p:nvSpPr>
        <p:spPr>
          <a:xfrm>
            <a:off x="9912173" y="4984372"/>
            <a:ext cx="2996533" cy="2662191"/>
          </a:xfrm>
          <a:prstGeom prst="wedgeEllipseCallout">
            <a:avLst>
              <a:gd name="adj1" fmla="val -46468"/>
              <a:gd name="adj2" fmla="val 6023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implementation is correct if it satisfies specification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Abstraction and refinement in a single step"/>
          <p:cNvSpPr txBox="1"/>
          <p:nvPr>
            <p:ph type="title"/>
          </p:nvPr>
        </p:nvSpPr>
        <p:spPr>
          <a:prstGeom prst="rect">
            <a:avLst/>
          </a:prstGeom>
        </p:spPr>
        <p:txBody>
          <a:bodyPr/>
          <a:lstStyle>
            <a:lvl1pPr defTabSz="543305">
              <a:defRPr sz="7626"/>
            </a:lvl1pPr>
          </a:lstStyle>
          <a:p>
            <a:pPr/>
            <a:r>
              <a:t>Abstraction and refinement in a single step</a:t>
            </a:r>
          </a:p>
        </p:txBody>
      </p:sp>
      <p:pic>
        <p:nvPicPr>
          <p:cNvPr id="517" name="Image" descr="Image"/>
          <p:cNvPicPr>
            <a:picLocks noChangeAspect="1"/>
          </p:cNvPicPr>
          <p:nvPr/>
        </p:nvPicPr>
        <p:blipFill>
          <a:blip r:embed="rId3">
            <a:extLst/>
          </a:blip>
          <a:stretch>
            <a:fillRect/>
          </a:stretch>
        </p:blipFill>
        <p:spPr>
          <a:xfrm>
            <a:off x="3873020" y="6583633"/>
            <a:ext cx="5258759" cy="3128114"/>
          </a:xfrm>
          <a:prstGeom prst="rect">
            <a:avLst/>
          </a:prstGeom>
          <a:ln w="12700">
            <a:miter lim="400000"/>
          </a:ln>
        </p:spPr>
      </p:pic>
      <p:pic>
        <p:nvPicPr>
          <p:cNvPr id="518" name="Image" descr="Image"/>
          <p:cNvPicPr>
            <a:picLocks noChangeAspect="1"/>
          </p:cNvPicPr>
          <p:nvPr/>
        </p:nvPicPr>
        <p:blipFill>
          <a:blip r:embed="rId4">
            <a:extLst/>
          </a:blip>
          <a:stretch>
            <a:fillRect/>
          </a:stretch>
        </p:blipFill>
        <p:spPr>
          <a:xfrm>
            <a:off x="4305979" y="2692400"/>
            <a:ext cx="4392842" cy="2613032"/>
          </a:xfrm>
          <a:prstGeom prst="rect">
            <a:avLst/>
          </a:prstGeom>
          <a:ln w="12700">
            <a:miter lim="400000"/>
          </a:ln>
        </p:spPr>
      </p:pic>
      <p:sp>
        <p:nvSpPr>
          <p:cNvPr id="519" name="Arrow"/>
          <p:cNvSpPr/>
          <p:nvPr/>
        </p:nvSpPr>
        <p:spPr>
          <a:xfrm rot="5400000">
            <a:off x="5967481" y="5458402"/>
            <a:ext cx="1069838" cy="972261"/>
          </a:xfrm>
          <a:prstGeom prst="rightArrow">
            <a:avLst>
              <a:gd name="adj1" fmla="val 32000"/>
              <a:gd name="adj2" fmla="val 64000"/>
            </a:avLst>
          </a:prstGeom>
          <a:blipFill>
            <a:blip r:embed="rId5"/>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20" name="refining by adding method information"/>
          <p:cNvSpPr/>
          <p:nvPr/>
        </p:nvSpPr>
        <p:spPr>
          <a:xfrm>
            <a:off x="9029676" y="4720182"/>
            <a:ext cx="3478011" cy="1865767"/>
          </a:xfrm>
          <a:prstGeom prst="wedgeEllipseCallout">
            <a:avLst>
              <a:gd name="adj1" fmla="val -55125"/>
              <a:gd name="adj2" fmla="val 8235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refining by adding method information</a:t>
            </a:r>
          </a:p>
        </p:txBody>
      </p:sp>
      <p:sp>
        <p:nvSpPr>
          <p:cNvPr id="521" name="abstracting by specifying an interface…"/>
          <p:cNvSpPr/>
          <p:nvPr/>
        </p:nvSpPr>
        <p:spPr>
          <a:xfrm>
            <a:off x="845794" y="4301655"/>
            <a:ext cx="4117796" cy="2948207"/>
          </a:xfrm>
          <a:prstGeom prst="wedgeEllipseCallout">
            <a:avLst>
              <a:gd name="adj1" fmla="val 90865"/>
              <a:gd name="adj2" fmla="val 76317"/>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abstracting by specifying an interface</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and hiding method and class information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Inventing abstractions to implement modules and systems (collections of modules)"/>
          <p:cNvSpPr txBox="1"/>
          <p:nvPr>
            <p:ph type="title"/>
          </p:nvPr>
        </p:nvSpPr>
        <p:spPr>
          <a:xfrm>
            <a:off x="1270000" y="621519"/>
            <a:ext cx="10464800" cy="4803185"/>
          </a:xfrm>
          <a:prstGeom prst="rect">
            <a:avLst/>
          </a:prstGeom>
        </p:spPr>
        <p:txBody>
          <a:bodyPr/>
          <a:lstStyle>
            <a:lvl1pPr defTabSz="566674">
              <a:defRPr sz="7954"/>
            </a:lvl1pPr>
          </a:lstStyle>
          <a:p>
            <a:pPr/>
            <a:r>
              <a:t>Inventing abstractions to implement modules and systems (collections of modules)</a:t>
            </a:r>
          </a:p>
        </p:txBody>
      </p:sp>
      <p:sp>
        <p:nvSpPr>
          <p:cNvPr id="526" name="online shopping modules:…"/>
          <p:cNvSpPr txBox="1"/>
          <p:nvPr/>
        </p:nvSpPr>
        <p:spPr>
          <a:xfrm>
            <a:off x="1577764" y="5940497"/>
            <a:ext cx="10380689" cy="307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defRPr sz="3300">
                <a:solidFill>
                  <a:srgbClr val="FEFB27"/>
                </a:solidFill>
                <a:latin typeface="Lucida Grande"/>
                <a:ea typeface="Lucida Grande"/>
                <a:cs typeface="Lucida Grande"/>
                <a:sym typeface="Lucida Grande"/>
              </a:defRPr>
            </a:pPr>
            <a:r>
              <a:t>online shopping modules: </a:t>
            </a:r>
          </a:p>
          <a:p>
            <a:pPr lvl="4" defTabSz="584200">
              <a:defRPr sz="3300">
                <a:solidFill>
                  <a:srgbClr val="FEFB27"/>
                </a:solidFill>
                <a:latin typeface="Lucida Grande"/>
                <a:ea typeface="Lucida Grande"/>
                <a:cs typeface="Lucida Grande"/>
                <a:sym typeface="Lucida Grande"/>
              </a:defRPr>
            </a:pPr>
            <a:r>
              <a:t>browsing (preference data </a:t>
            </a:r>
            <a:r>
              <a:rPr>
                <a:solidFill>
                  <a:srgbClr val="F3F9F6"/>
                </a:solidFill>
              </a:rPr>
              <a:t>- catalogue data</a:t>
            </a:r>
            <a:r>
              <a:t>), </a:t>
            </a:r>
          </a:p>
          <a:p>
            <a:pPr lvl="4" defTabSz="584200">
              <a:defRPr sz="3300">
                <a:solidFill>
                  <a:srgbClr val="FEFB27"/>
                </a:solidFill>
                <a:latin typeface="Lucida Grande"/>
                <a:ea typeface="Lucida Grande"/>
                <a:cs typeface="Lucida Grande"/>
                <a:sym typeface="Lucida Grande"/>
              </a:defRPr>
            </a:pPr>
            <a:r>
              <a:t>ordering (shopping cart and orders data </a:t>
            </a:r>
            <a:r>
              <a:rPr>
                <a:solidFill>
                  <a:srgbClr val="F3F9F6"/>
                </a:solidFill>
              </a:rPr>
              <a:t>-   </a:t>
            </a:r>
            <a:endParaRPr>
              <a:solidFill>
                <a:srgbClr val="F3F9F6"/>
              </a:solidFill>
            </a:endParaRPr>
          </a:p>
          <a:p>
            <a:pPr lvl="4" defTabSz="584200">
              <a:defRPr sz="3300">
                <a:solidFill>
                  <a:srgbClr val="FEFB27"/>
                </a:solidFill>
                <a:latin typeface="Lucida Grande"/>
                <a:ea typeface="Lucida Grande"/>
                <a:cs typeface="Lucida Grande"/>
                <a:sym typeface="Lucida Grande"/>
              </a:defRPr>
            </a:pPr>
            <a:r>
              <a:rPr>
                <a:solidFill>
                  <a:srgbClr val="F3F9F6"/>
                </a:solidFill>
              </a:rPr>
              <a:t>               inventory data</a:t>
            </a:r>
            <a:r>
              <a:t>), </a:t>
            </a:r>
          </a:p>
          <a:p>
            <a:pPr lvl="4" defTabSz="584200">
              <a:defRPr sz="3300">
                <a:solidFill>
                  <a:srgbClr val="FEFB27"/>
                </a:solidFill>
                <a:latin typeface="Lucida Grande"/>
                <a:ea typeface="Lucida Grande"/>
                <a:cs typeface="Lucida Grande"/>
                <a:sym typeface="Lucida Grande"/>
              </a:defRPr>
            </a:pPr>
            <a:r>
              <a:t>payment (credit card data </a:t>
            </a:r>
            <a:r>
              <a:rPr>
                <a:solidFill>
                  <a:srgbClr val="F3F9F6"/>
                </a:solidFill>
              </a:rPr>
              <a:t>- customer data</a:t>
            </a:r>
            <a:r>
              <a:t>),  </a:t>
            </a:r>
          </a:p>
          <a:p>
            <a:pPr lvl="4" defTabSz="584200">
              <a:defRPr sz="3300">
                <a:solidFill>
                  <a:srgbClr val="FEFB27"/>
                </a:solidFill>
                <a:latin typeface="Lucida Grande"/>
                <a:ea typeface="Lucida Grande"/>
                <a:cs typeface="Lucida Grande"/>
                <a:sym typeface="Lucida Grande"/>
              </a:defRPr>
            </a:pPr>
            <a:r>
              <a:t>delivery (tracking data)</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A similar process applies for interacting systems…"/>
          <p:cNvSpPr txBox="1"/>
          <p:nvPr>
            <p:ph type="title"/>
          </p:nvPr>
        </p:nvSpPr>
        <p:spPr>
          <a:xfrm>
            <a:off x="1270000" y="1335456"/>
            <a:ext cx="10464800" cy="7082688"/>
          </a:xfrm>
          <a:prstGeom prst="rect">
            <a:avLst/>
          </a:prstGeom>
        </p:spPr>
        <p:txBody>
          <a:bodyPr/>
          <a:lstStyle/>
          <a:p>
            <a:pPr defTabSz="566674">
              <a:defRPr sz="7954"/>
            </a:pPr>
            <a:r>
              <a:t>A similar process applies for interacting systems</a:t>
            </a:r>
          </a:p>
          <a:p>
            <a:pPr defTabSz="566674">
              <a:defRPr sz="7954"/>
            </a:pPr>
          </a:p>
          <a:p>
            <a:pPr defTabSz="566674">
              <a:defRPr sz="7954"/>
            </a:pPr>
            <a:r>
              <a:t>Uniform approach for </a:t>
            </a:r>
            <a:r>
              <a:rPr>
                <a:solidFill>
                  <a:srgbClr val="FEFB27"/>
                </a:solidFill>
              </a:rPr>
              <a:t>internal</a:t>
            </a:r>
            <a:r>
              <a:t> modules and </a:t>
            </a:r>
            <a:r>
              <a:rPr>
                <a:solidFill>
                  <a:srgbClr val="FEFB27"/>
                </a:solidFill>
              </a:rPr>
              <a:t>external</a:t>
            </a:r>
            <a:r>
              <a:t> systems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0" name="Image" descr="Image"/>
          <p:cNvPicPr>
            <a:picLocks noChangeAspect="1"/>
          </p:cNvPicPr>
          <p:nvPr/>
        </p:nvPicPr>
        <p:blipFill>
          <a:blip r:embed="rId2">
            <a:extLst/>
          </a:blip>
          <a:stretch>
            <a:fillRect/>
          </a:stretch>
        </p:blipFill>
        <p:spPr>
          <a:xfrm>
            <a:off x="184245" y="2673570"/>
            <a:ext cx="12636310" cy="4406460"/>
          </a:xfrm>
          <a:prstGeom prst="rect">
            <a:avLst/>
          </a:prstGeom>
          <a:ln w="12700">
            <a:miter lim="400000"/>
          </a:ln>
        </p:spPr>
      </p:pic>
      <p:sp>
        <p:nvSpPr>
          <p:cNvPr id="531" name="Teaching assistant"/>
          <p:cNvSpPr txBox="1"/>
          <p:nvPr/>
        </p:nvSpPr>
        <p:spPr>
          <a:xfrm>
            <a:off x="1953505" y="2051270"/>
            <a:ext cx="366674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3F9F6"/>
                </a:solidFill>
              </a:defRPr>
            </a:lvl1pPr>
          </a:lstStyle>
          <a:p>
            <a:pPr/>
            <a:r>
              <a:t>Teaching assistant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Design at different levels"/>
          <p:cNvSpPr txBox="1"/>
          <p:nvPr>
            <p:ph type="title"/>
          </p:nvPr>
        </p:nvSpPr>
        <p:spPr>
          <a:prstGeom prst="rect">
            <a:avLst/>
          </a:prstGeom>
        </p:spPr>
        <p:txBody>
          <a:bodyPr/>
          <a:lstStyle/>
          <a:p>
            <a:pPr/>
            <a:r>
              <a:t>Design at different levels</a:t>
            </a:r>
          </a:p>
        </p:txBody>
      </p:sp>
      <p:pic>
        <p:nvPicPr>
          <p:cNvPr id="534" name="Image" descr="Image"/>
          <p:cNvPicPr>
            <a:picLocks noChangeAspect="1"/>
          </p:cNvPicPr>
          <p:nvPr/>
        </p:nvPicPr>
        <p:blipFill>
          <a:blip r:embed="rId3">
            <a:extLst/>
          </a:blip>
          <a:stretch>
            <a:fillRect/>
          </a:stretch>
        </p:blipFill>
        <p:spPr>
          <a:xfrm>
            <a:off x="235736" y="3119548"/>
            <a:ext cx="6133644" cy="2138889"/>
          </a:xfrm>
          <a:prstGeom prst="rect">
            <a:avLst/>
          </a:prstGeom>
          <a:ln w="12700">
            <a:miter lim="400000"/>
          </a:ln>
        </p:spPr>
      </p:pic>
      <p:sp>
        <p:nvSpPr>
          <p:cNvPr id="535" name="Architecture design"/>
          <p:cNvSpPr txBox="1"/>
          <p:nvPr/>
        </p:nvSpPr>
        <p:spPr>
          <a:xfrm>
            <a:off x="1270000" y="2497248"/>
            <a:ext cx="3810534"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3F9F6"/>
                </a:solidFill>
              </a:defRPr>
            </a:lvl1pPr>
          </a:lstStyle>
          <a:p>
            <a:pPr/>
            <a:r>
              <a:t>Architecture design</a:t>
            </a:r>
          </a:p>
        </p:txBody>
      </p:sp>
      <p:sp>
        <p:nvSpPr>
          <p:cNvPr id="536" name="High level design"/>
          <p:cNvSpPr txBox="1"/>
          <p:nvPr/>
        </p:nvSpPr>
        <p:spPr>
          <a:xfrm>
            <a:off x="7939137" y="5063285"/>
            <a:ext cx="340277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3F9F6"/>
                </a:solidFill>
              </a:defRPr>
            </a:lvl1pPr>
          </a:lstStyle>
          <a:p>
            <a:pPr/>
            <a:r>
              <a:t>High level design</a:t>
            </a:r>
          </a:p>
        </p:txBody>
      </p:sp>
      <p:pic>
        <p:nvPicPr>
          <p:cNvPr id="537" name="Image" descr="Image"/>
          <p:cNvPicPr>
            <a:picLocks noChangeAspect="1"/>
          </p:cNvPicPr>
          <p:nvPr/>
        </p:nvPicPr>
        <p:blipFill>
          <a:blip r:embed="rId4">
            <a:extLst/>
          </a:blip>
          <a:stretch>
            <a:fillRect/>
          </a:stretch>
        </p:blipFill>
        <p:spPr>
          <a:xfrm>
            <a:off x="5834479" y="5685585"/>
            <a:ext cx="6992550" cy="2438401"/>
          </a:xfrm>
          <a:prstGeom prst="rect">
            <a:avLst/>
          </a:prstGeom>
          <a:ln w="12700">
            <a:miter lim="400000"/>
          </a:ln>
        </p:spPr>
      </p:pic>
      <p:sp>
        <p:nvSpPr>
          <p:cNvPr id="538" name="Low level design"/>
          <p:cNvSpPr txBox="1"/>
          <p:nvPr/>
        </p:nvSpPr>
        <p:spPr>
          <a:xfrm>
            <a:off x="1521848" y="8362088"/>
            <a:ext cx="330683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3F9F6"/>
                </a:solidFill>
              </a:defRPr>
            </a:lvl1pPr>
          </a:lstStyle>
          <a:p>
            <a:pPr/>
            <a:r>
              <a:t>Low level design</a:t>
            </a:r>
          </a:p>
        </p:txBody>
      </p:sp>
      <p:sp>
        <p:nvSpPr>
          <p:cNvPr id="539" name="Code"/>
          <p:cNvSpPr txBox="1"/>
          <p:nvPr/>
        </p:nvSpPr>
        <p:spPr>
          <a:xfrm>
            <a:off x="9067235" y="8984388"/>
            <a:ext cx="114657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3F9F6"/>
                </a:solidFill>
              </a:defRPr>
            </a:lvl1pPr>
          </a:lstStyle>
          <a:p>
            <a:pPr/>
            <a:r>
              <a:t>Code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The design process is a decision making process,  reducing implementation options, with the aim of satisfying the system requirements"/>
          <p:cNvSpPr txBox="1"/>
          <p:nvPr>
            <p:ph type="title"/>
          </p:nvPr>
        </p:nvSpPr>
        <p:spPr>
          <a:xfrm>
            <a:off x="1270000" y="1492511"/>
            <a:ext cx="10464800" cy="6768578"/>
          </a:xfrm>
          <a:prstGeom prst="rect">
            <a:avLst/>
          </a:prstGeom>
        </p:spPr>
        <p:txBody>
          <a:bodyPr/>
          <a:lstStyle>
            <a:lvl1pPr defTabSz="537463">
              <a:defRPr sz="7544"/>
            </a:lvl1pPr>
          </a:lstStyle>
          <a:p>
            <a:pPr/>
            <a:r>
              <a:t>The design process is a decision making process,  reducing implementation options, with the aim of satisfying the system requirements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7" name="Image" descr="Image"/>
          <p:cNvPicPr>
            <a:picLocks noChangeAspect="1"/>
          </p:cNvPicPr>
          <p:nvPr/>
        </p:nvPicPr>
        <p:blipFill>
          <a:blip r:embed="rId2">
            <a:extLst/>
          </a:blip>
          <a:stretch>
            <a:fillRect/>
          </a:stretch>
        </p:blipFill>
        <p:spPr>
          <a:xfrm>
            <a:off x="0" y="2518086"/>
            <a:ext cx="13004800" cy="4717428"/>
          </a:xfrm>
          <a:prstGeom prst="rect">
            <a:avLst/>
          </a:prstGeom>
          <a:ln w="12700">
            <a:miter lim="400000"/>
          </a:ln>
        </p:spPr>
      </p:pic>
      <p:sp>
        <p:nvSpPr>
          <p:cNvPr id="548" name="restricts system external behavior"/>
          <p:cNvSpPr/>
          <p:nvPr/>
        </p:nvSpPr>
        <p:spPr>
          <a:xfrm>
            <a:off x="1788995" y="554197"/>
            <a:ext cx="3890235" cy="1568437"/>
          </a:xfrm>
          <a:prstGeom prst="wedgeEllipseCallout">
            <a:avLst>
              <a:gd name="adj1" fmla="val -49496"/>
              <a:gd name="adj2" fmla="val 7000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restricts system external behavior</a:t>
            </a:r>
          </a:p>
        </p:txBody>
      </p:sp>
      <p:sp>
        <p:nvSpPr>
          <p:cNvPr id="549" name="restricts system internal structure (and behavior)"/>
          <p:cNvSpPr/>
          <p:nvPr/>
        </p:nvSpPr>
        <p:spPr>
          <a:xfrm>
            <a:off x="8709330" y="6614552"/>
            <a:ext cx="3890236" cy="1952050"/>
          </a:xfrm>
          <a:prstGeom prst="wedgeEllipseCallout">
            <a:avLst>
              <a:gd name="adj1" fmla="val 22112"/>
              <a:gd name="adj2" fmla="val -12246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restricts system internal structure (and behavior)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1" name="Image" descr="Image"/>
          <p:cNvPicPr>
            <a:picLocks noChangeAspect="1"/>
          </p:cNvPicPr>
          <p:nvPr/>
        </p:nvPicPr>
        <p:blipFill>
          <a:blip r:embed="rId2">
            <a:extLst/>
          </a:blip>
          <a:stretch>
            <a:fillRect/>
          </a:stretch>
        </p:blipFill>
        <p:spPr>
          <a:xfrm>
            <a:off x="2057400" y="-1"/>
            <a:ext cx="8890000" cy="4456114"/>
          </a:xfrm>
          <a:prstGeom prst="rect">
            <a:avLst/>
          </a:prstGeom>
          <a:ln w="12700">
            <a:miter lim="400000"/>
          </a:ln>
        </p:spPr>
      </p:pic>
      <p:pic>
        <p:nvPicPr>
          <p:cNvPr id="552" name="Image" descr="Image"/>
          <p:cNvPicPr>
            <a:picLocks noChangeAspect="1"/>
          </p:cNvPicPr>
          <p:nvPr/>
        </p:nvPicPr>
        <p:blipFill>
          <a:blip r:embed="rId3">
            <a:extLst/>
          </a:blip>
          <a:stretch>
            <a:fillRect/>
          </a:stretch>
        </p:blipFill>
        <p:spPr>
          <a:xfrm>
            <a:off x="2193378" y="5297487"/>
            <a:ext cx="8890001" cy="4456113"/>
          </a:xfrm>
          <a:prstGeom prst="rect">
            <a:avLst/>
          </a:prstGeom>
          <a:ln w="12700">
            <a:miter lim="400000"/>
          </a:ln>
        </p:spPr>
      </p:pic>
      <p:sp>
        <p:nvSpPr>
          <p:cNvPr id="553" name="Arrow"/>
          <p:cNvSpPr/>
          <p:nvPr/>
        </p:nvSpPr>
        <p:spPr>
          <a:xfrm rot="5400000">
            <a:off x="1604120" y="4662487"/>
            <a:ext cx="1953926" cy="1270001"/>
          </a:xfrm>
          <a:prstGeom prst="rightArrow">
            <a:avLst>
              <a:gd name="adj1" fmla="val 32000"/>
              <a:gd name="adj2" fmla="val 64000"/>
            </a:avLst>
          </a:prstGeom>
          <a:blipFill>
            <a:blip r:embed="rId4"/>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54" name="Adding…"/>
          <p:cNvSpPr txBox="1"/>
          <p:nvPr/>
        </p:nvSpPr>
        <p:spPr>
          <a:xfrm>
            <a:off x="113951" y="4343400"/>
            <a:ext cx="2079428"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rgbClr val="F3F9F6"/>
                </a:solidFill>
              </a:defRPr>
            </a:pPr>
            <a:r>
              <a:t>Adding </a:t>
            </a:r>
          </a:p>
          <a:p>
            <a:pPr>
              <a:defRPr sz="3200">
                <a:solidFill>
                  <a:srgbClr val="F3F9F6"/>
                </a:solidFill>
              </a:defRPr>
            </a:pPr>
            <a:r>
              <a:t>constraints</a:t>
            </a:r>
          </a:p>
        </p:txBody>
      </p:sp>
      <p:sp>
        <p:nvSpPr>
          <p:cNvPr id="555" name="reduces…"/>
          <p:cNvSpPr/>
          <p:nvPr/>
        </p:nvSpPr>
        <p:spPr>
          <a:xfrm>
            <a:off x="10579156" y="4168765"/>
            <a:ext cx="2274506" cy="2033315"/>
          </a:xfrm>
          <a:prstGeom prst="wedgeEllipseCallout">
            <a:avLst>
              <a:gd name="adj1" fmla="val -49385"/>
              <a:gd name="adj2" fmla="val 610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reduces</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possible systems,</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subset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394"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395"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7" name="Image" descr="Image"/>
          <p:cNvPicPr>
            <a:picLocks noChangeAspect="1"/>
          </p:cNvPicPr>
          <p:nvPr/>
        </p:nvPicPr>
        <p:blipFill>
          <a:blip r:embed="rId2">
            <a:extLst/>
          </a:blip>
          <a:stretch>
            <a:fillRect/>
          </a:stretch>
        </p:blipFill>
        <p:spPr>
          <a:xfrm>
            <a:off x="2057400" y="-1"/>
            <a:ext cx="8890000" cy="4456114"/>
          </a:xfrm>
          <a:prstGeom prst="rect">
            <a:avLst/>
          </a:prstGeom>
          <a:ln w="12700">
            <a:miter lim="400000"/>
          </a:ln>
        </p:spPr>
      </p:pic>
      <p:sp>
        <p:nvSpPr>
          <p:cNvPr id="558" name="Arrow"/>
          <p:cNvSpPr/>
          <p:nvPr/>
        </p:nvSpPr>
        <p:spPr>
          <a:xfrm rot="5400000">
            <a:off x="1604120" y="4662487"/>
            <a:ext cx="1953926" cy="1270001"/>
          </a:xfrm>
          <a:prstGeom prst="rightArrow">
            <a:avLst>
              <a:gd name="adj1" fmla="val 32000"/>
              <a:gd name="adj2" fmla="val 64000"/>
            </a:avLst>
          </a:prstGeom>
          <a:blipFill>
            <a:blip r:embed="rId3"/>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559" name="Changing…"/>
          <p:cNvSpPr txBox="1"/>
          <p:nvPr/>
        </p:nvSpPr>
        <p:spPr>
          <a:xfrm>
            <a:off x="113951" y="4343400"/>
            <a:ext cx="2080023"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solidFill>
                  <a:srgbClr val="F3F9F6"/>
                </a:solidFill>
              </a:defRPr>
            </a:pPr>
            <a:r>
              <a:t>Changing </a:t>
            </a:r>
          </a:p>
          <a:p>
            <a:pPr>
              <a:defRPr sz="3200">
                <a:solidFill>
                  <a:srgbClr val="F3F9F6"/>
                </a:solidFill>
              </a:defRPr>
            </a:pPr>
            <a:r>
              <a:t>constraints</a:t>
            </a:r>
          </a:p>
        </p:txBody>
      </p:sp>
      <p:pic>
        <p:nvPicPr>
          <p:cNvPr id="560" name="Image" descr="Image"/>
          <p:cNvPicPr>
            <a:picLocks noChangeAspect="1"/>
          </p:cNvPicPr>
          <p:nvPr/>
        </p:nvPicPr>
        <p:blipFill>
          <a:blip r:embed="rId4">
            <a:extLst/>
          </a:blip>
          <a:stretch>
            <a:fillRect/>
          </a:stretch>
        </p:blipFill>
        <p:spPr>
          <a:xfrm>
            <a:off x="2193378" y="5297487"/>
            <a:ext cx="8890001" cy="4456113"/>
          </a:xfrm>
          <a:prstGeom prst="rect">
            <a:avLst/>
          </a:prstGeom>
          <a:ln w="12700">
            <a:miter lim="400000"/>
          </a:ln>
        </p:spPr>
      </p:pic>
      <p:sp>
        <p:nvSpPr>
          <p:cNvPr id="561" name="changes possible systems,…"/>
          <p:cNvSpPr/>
          <p:nvPr/>
        </p:nvSpPr>
        <p:spPr>
          <a:xfrm>
            <a:off x="10375502" y="3271440"/>
            <a:ext cx="2471285" cy="2994934"/>
          </a:xfrm>
          <a:prstGeom prst="wedgeEllipseCallout">
            <a:avLst>
              <a:gd name="adj1" fmla="val -49454"/>
              <a:gd name="adj2" fmla="val 57205"/>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changes possible systems, </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different set, not a subset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564"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565"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How to detail the design with domain driven design (DDD)?"/>
          <p:cNvSpPr txBox="1"/>
          <p:nvPr>
            <p:ph type="title"/>
          </p:nvPr>
        </p:nvSpPr>
        <p:spPr>
          <a:prstGeom prst="rect">
            <a:avLst/>
          </a:prstGeom>
        </p:spPr>
        <p:txBody>
          <a:bodyPr/>
          <a:lstStyle/>
          <a:p>
            <a:pPr/>
            <a:r>
              <a:t>How to detail the design with domain driven design (DDD)?</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Detailing the design of the client"/>
          <p:cNvSpPr txBox="1"/>
          <p:nvPr>
            <p:ph type="title"/>
          </p:nvPr>
        </p:nvSpPr>
        <p:spPr>
          <a:prstGeom prst="rect">
            <a:avLst/>
          </a:prstGeom>
        </p:spPr>
        <p:txBody>
          <a:bodyPr/>
          <a:lstStyle>
            <a:lvl1pPr defTabSz="566674">
              <a:defRPr sz="7954"/>
            </a:lvl1pPr>
          </a:lstStyle>
          <a:p>
            <a:pPr/>
            <a:r>
              <a:t>Detailing the design of the client</a:t>
            </a:r>
          </a:p>
        </p:txBody>
      </p:sp>
      <p:pic>
        <p:nvPicPr>
          <p:cNvPr id="572" name="Image" descr="Image"/>
          <p:cNvPicPr>
            <a:picLocks noChangeAspect="1"/>
          </p:cNvPicPr>
          <p:nvPr/>
        </p:nvPicPr>
        <p:blipFill>
          <a:blip r:embed="rId3">
            <a:extLst/>
          </a:blip>
          <a:stretch>
            <a:fillRect/>
          </a:stretch>
        </p:blipFill>
        <p:spPr>
          <a:xfrm>
            <a:off x="836703" y="2784075"/>
            <a:ext cx="11331394" cy="674035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Design rationale"/>
          <p:cNvSpPr txBox="1"/>
          <p:nvPr>
            <p:ph type="title"/>
          </p:nvPr>
        </p:nvSpPr>
        <p:spPr>
          <a:prstGeom prst="rect">
            <a:avLst/>
          </a:prstGeom>
        </p:spPr>
        <p:txBody>
          <a:bodyPr/>
          <a:lstStyle/>
          <a:p>
            <a:pPr/>
            <a:r>
              <a:t>Design rationale</a:t>
            </a:r>
          </a:p>
        </p:txBody>
      </p:sp>
      <p:sp>
        <p:nvSpPr>
          <p:cNvPr id="577" name="One main module for the main menu…"/>
          <p:cNvSpPr txBox="1"/>
          <p:nvPr>
            <p:ph type="body" idx="1"/>
          </p:nvPr>
        </p:nvSpPr>
        <p:spPr>
          <a:prstGeom prst="rect">
            <a:avLst/>
          </a:prstGeom>
        </p:spPr>
        <p:txBody>
          <a:bodyPr/>
          <a:lstStyle/>
          <a:p>
            <a:pPr marL="0" indent="0" defTabSz="578358">
              <a:spcBef>
                <a:spcPts val="2400"/>
              </a:spcBef>
              <a:buSzTx/>
              <a:buNone/>
              <a:defRPr sz="3959"/>
            </a:pPr>
            <a:r>
              <a:t>One main module for the main menu</a:t>
            </a:r>
          </a:p>
          <a:p>
            <a:pPr marL="0" indent="0" defTabSz="578358">
              <a:spcBef>
                <a:spcPts val="2400"/>
              </a:spcBef>
              <a:buSzTx/>
              <a:buNone/>
              <a:defRPr sz="3959"/>
            </a:pPr>
            <a:r>
              <a:t>One module per menu option (tab view)</a:t>
            </a:r>
          </a:p>
          <a:p>
            <a:pPr lvl="5" marL="0" indent="1131569" defTabSz="578358">
              <a:spcBef>
                <a:spcPts val="2400"/>
              </a:spcBef>
              <a:buSzTx/>
              <a:buNone/>
              <a:defRPr sz="3959">
                <a:solidFill>
                  <a:srgbClr val="FEFB27"/>
                </a:solidFill>
              </a:defRPr>
            </a:pPr>
            <a:r>
              <a:t>Could be further decomposed, for improving extensibility (readability) or enabling reuse</a:t>
            </a:r>
          </a:p>
          <a:p>
            <a:pPr marL="0" indent="0" defTabSz="578358">
              <a:spcBef>
                <a:spcPts val="2400"/>
              </a:spcBef>
              <a:buSzTx/>
              <a:buNone/>
              <a:defRPr sz="3959"/>
            </a:pPr>
            <a:r>
              <a:t>One module with common services </a:t>
            </a:r>
          </a:p>
          <a:p>
            <a:pPr lvl="5" marL="0" indent="1131569" defTabSz="578358">
              <a:spcBef>
                <a:spcPts val="2400"/>
              </a:spcBef>
              <a:buSzTx/>
              <a:buNone/>
              <a:defRPr sz="3959">
                <a:solidFill>
                  <a:srgbClr val="FEFB27"/>
                </a:solidFill>
              </a:defRPr>
            </a:pPr>
            <a:r>
              <a:t>Could have others, to separate concerns and improve internal quality as well</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1" name="Image" descr="Image"/>
          <p:cNvPicPr>
            <a:picLocks noChangeAspect="1"/>
          </p:cNvPicPr>
          <p:nvPr/>
        </p:nvPicPr>
        <p:blipFill>
          <a:blip r:embed="rId2">
            <a:extLst/>
          </a:blip>
          <a:stretch>
            <a:fillRect/>
          </a:stretch>
        </p:blipFill>
        <p:spPr>
          <a:xfrm>
            <a:off x="2636810" y="3653187"/>
            <a:ext cx="9512301" cy="5511801"/>
          </a:xfrm>
          <a:prstGeom prst="rect">
            <a:avLst/>
          </a:prstGeom>
          <a:ln w="12700">
            <a:miter lim="400000"/>
          </a:ln>
        </p:spPr>
      </p:pic>
      <p:sp>
        <p:nvSpPr>
          <p:cNvPr id="582" name="Detailing the design of the server by identifying related entities and value objects"/>
          <p:cNvSpPr txBox="1"/>
          <p:nvPr>
            <p:ph type="title"/>
          </p:nvPr>
        </p:nvSpPr>
        <p:spPr>
          <a:xfrm>
            <a:off x="1270000" y="254000"/>
            <a:ext cx="10464800" cy="2801623"/>
          </a:xfrm>
          <a:prstGeom prst="rect">
            <a:avLst/>
          </a:prstGeom>
        </p:spPr>
        <p:txBody>
          <a:bodyPr/>
          <a:lstStyle>
            <a:lvl1pPr defTabSz="443991">
              <a:defRPr sz="6232"/>
            </a:lvl1pPr>
          </a:lstStyle>
          <a:p>
            <a:pPr/>
            <a:r>
              <a:t>Detailing the design of the server by identifying related entities and value objects</a:t>
            </a:r>
          </a:p>
        </p:txBody>
      </p:sp>
      <p:pic>
        <p:nvPicPr>
          <p:cNvPr id="583" name="Image" descr="Image"/>
          <p:cNvPicPr>
            <a:picLocks noChangeAspect="1"/>
          </p:cNvPicPr>
          <p:nvPr/>
        </p:nvPicPr>
        <p:blipFill>
          <a:blip r:embed="rId3">
            <a:extLst/>
          </a:blip>
          <a:stretch>
            <a:fillRect/>
          </a:stretch>
        </p:blipFill>
        <p:spPr>
          <a:xfrm>
            <a:off x="354766" y="5486057"/>
            <a:ext cx="1137875" cy="1846061"/>
          </a:xfrm>
          <a:prstGeom prst="rect">
            <a:avLst/>
          </a:prstGeom>
          <a:ln w="12700">
            <a:miter lim="400000"/>
          </a:ln>
        </p:spPr>
      </p:pic>
      <p:pic>
        <p:nvPicPr>
          <p:cNvPr id="584" name="Image" descr="Image"/>
          <p:cNvPicPr>
            <a:picLocks noChangeAspect="1"/>
          </p:cNvPicPr>
          <p:nvPr/>
        </p:nvPicPr>
        <p:blipFill>
          <a:blip r:embed="rId4">
            <a:extLst/>
          </a:blip>
          <a:stretch>
            <a:fillRect/>
          </a:stretch>
        </p:blipFill>
        <p:spPr>
          <a:xfrm>
            <a:off x="1376332" y="6228112"/>
            <a:ext cx="1371601" cy="361951"/>
          </a:xfrm>
          <a:prstGeom prst="rect">
            <a:avLst/>
          </a:prstGeom>
          <a:ln w="12700">
            <a:miter lim="400000"/>
          </a:ln>
        </p:spPr>
      </p:pic>
      <p:sp>
        <p:nvSpPr>
          <p:cNvPr id="585" name="entity,…"/>
          <p:cNvSpPr/>
          <p:nvPr/>
        </p:nvSpPr>
        <p:spPr>
          <a:xfrm>
            <a:off x="6328144" y="6151616"/>
            <a:ext cx="2129459" cy="1756871"/>
          </a:xfrm>
          <a:prstGeom prst="wedgeEllipseCallout">
            <a:avLst>
              <a:gd name="adj1" fmla="val 17681"/>
              <a:gd name="adj2" fmla="val -89347"/>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entity,</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identity is important</a:t>
            </a:r>
          </a:p>
        </p:txBody>
      </p:sp>
      <p:sp>
        <p:nvSpPr>
          <p:cNvPr id="586" name="value object, no identity (and maybe no mutability)"/>
          <p:cNvSpPr/>
          <p:nvPr/>
        </p:nvSpPr>
        <p:spPr>
          <a:xfrm>
            <a:off x="8851169" y="6425262"/>
            <a:ext cx="3003782" cy="2245094"/>
          </a:xfrm>
          <a:prstGeom prst="wedgeEllipseCallout">
            <a:avLst>
              <a:gd name="adj1" fmla="val 25368"/>
              <a:gd name="adj2" fmla="val -135318"/>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value object, no identity (and maybe no mutability)</a:t>
            </a:r>
          </a:p>
        </p:txBody>
      </p:sp>
      <p:sp>
        <p:nvSpPr>
          <p:cNvPr id="587" name="* (0 or more)…"/>
          <p:cNvSpPr/>
          <p:nvPr/>
        </p:nvSpPr>
        <p:spPr>
          <a:xfrm>
            <a:off x="219981" y="2880273"/>
            <a:ext cx="3054877" cy="1545751"/>
          </a:xfrm>
          <a:prstGeom prst="wedgeEllipseCallout">
            <a:avLst>
              <a:gd name="adj1" fmla="val 139059"/>
              <a:gd name="adj2" fmla="val 43893"/>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 (0 or more)</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 (1 or more)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Design rationale"/>
          <p:cNvSpPr txBox="1"/>
          <p:nvPr>
            <p:ph type="title"/>
          </p:nvPr>
        </p:nvSpPr>
        <p:spPr>
          <a:prstGeom prst="rect">
            <a:avLst/>
          </a:prstGeom>
        </p:spPr>
        <p:txBody>
          <a:bodyPr/>
          <a:lstStyle/>
          <a:p>
            <a:pPr/>
            <a:r>
              <a:t>Design rationale</a:t>
            </a:r>
          </a:p>
        </p:txBody>
      </p:sp>
      <p:sp>
        <p:nvSpPr>
          <p:cNvPr id="590" name="One module for Student because it’s an important concept…"/>
          <p:cNvSpPr txBox="1"/>
          <p:nvPr>
            <p:ph type="body" idx="1"/>
          </p:nvPr>
        </p:nvSpPr>
        <p:spPr>
          <a:xfrm>
            <a:off x="1270000" y="2692400"/>
            <a:ext cx="10464800" cy="6480300"/>
          </a:xfrm>
          <a:prstGeom prst="rect">
            <a:avLst/>
          </a:prstGeom>
        </p:spPr>
        <p:txBody>
          <a:bodyPr/>
          <a:lstStyle/>
          <a:p>
            <a:pPr marL="0" indent="0" defTabSz="543305">
              <a:spcBef>
                <a:spcPts val="2300"/>
              </a:spcBef>
              <a:buSzTx/>
              <a:buNone/>
              <a:defRPr sz="3720"/>
            </a:pPr>
            <a:r>
              <a:t>One module for Student because it’s an important concept</a:t>
            </a:r>
          </a:p>
          <a:p>
            <a:pPr lvl="5" marL="0" indent="1062989" defTabSz="543305">
              <a:spcBef>
                <a:spcPts val="2300"/>
              </a:spcBef>
              <a:buSzTx/>
              <a:buNone/>
              <a:defRPr sz="3720">
                <a:solidFill>
                  <a:srgbClr val="FEFB27"/>
                </a:solidFill>
              </a:defRPr>
            </a:pPr>
            <a:r>
              <a:t>Could be avoided if directly accessing a database, and returning to the client only partial or unstructured information </a:t>
            </a:r>
          </a:p>
          <a:p>
            <a:pPr marL="0" indent="0" defTabSz="543305">
              <a:spcBef>
                <a:spcPts val="2300"/>
              </a:spcBef>
              <a:buSzTx/>
              <a:buNone/>
              <a:defRPr sz="3720"/>
            </a:pPr>
            <a:r>
              <a:t>One module for Evaluation for separation of concerns</a:t>
            </a:r>
          </a:p>
          <a:p>
            <a:pPr lvl="5" marL="0" indent="1062989" defTabSz="543305">
              <a:spcBef>
                <a:spcPts val="2300"/>
              </a:spcBef>
              <a:buSzTx/>
              <a:buNone/>
              <a:defRPr sz="3720">
                <a:solidFill>
                  <a:srgbClr val="FEFB27"/>
                </a:solidFill>
              </a:defRPr>
            </a:pPr>
            <a:r>
              <a:t>Could be avoided by being indirectly represented inside Student, possibly compromising readability</a:t>
            </a:r>
          </a:p>
        </p:txBody>
      </p:sp>
      <p:sp>
        <p:nvSpPr>
          <p:cNvPr id="591" name="compromises performance?…"/>
          <p:cNvSpPr/>
          <p:nvPr/>
        </p:nvSpPr>
        <p:spPr>
          <a:xfrm>
            <a:off x="9913942" y="7270698"/>
            <a:ext cx="2927037" cy="2013168"/>
          </a:xfrm>
          <a:prstGeom prst="wedgeEllipseCallout">
            <a:avLst>
              <a:gd name="adj1" fmla="val -44698"/>
              <a:gd name="adj2" fmla="val -7759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compromises performance?</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battery usage?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Driven by the specified requirements…"/>
          <p:cNvSpPr txBox="1"/>
          <p:nvPr>
            <p:ph type="title"/>
          </p:nvPr>
        </p:nvSpPr>
        <p:spPr>
          <a:xfrm>
            <a:off x="1270000" y="358336"/>
            <a:ext cx="10464800" cy="9036928"/>
          </a:xfrm>
          <a:prstGeom prst="rect">
            <a:avLst/>
          </a:prstGeom>
        </p:spPr>
        <p:txBody>
          <a:bodyPr/>
          <a:lstStyle/>
          <a:p>
            <a:pPr/>
            <a:r>
              <a:t>Driven by the specified requirements</a:t>
            </a:r>
          </a:p>
          <a:p>
            <a:pPr/>
          </a:p>
          <a:p>
            <a:pPr>
              <a:defRPr sz="6600">
                <a:solidFill>
                  <a:srgbClr val="FEFB27"/>
                </a:solidFill>
              </a:defRPr>
            </a:pPr>
            <a:r>
              <a:t>If the system is to be used every semester, the current design does not keep grade information for a student who failed in a previous semester</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7" name="Image" descr="Image"/>
          <p:cNvPicPr>
            <a:picLocks noChangeAspect="1"/>
          </p:cNvPicPr>
          <p:nvPr/>
        </p:nvPicPr>
        <p:blipFill>
          <a:blip r:embed="rId2">
            <a:extLst/>
          </a:blip>
          <a:stretch>
            <a:fillRect/>
          </a:stretch>
        </p:blipFill>
        <p:spPr>
          <a:xfrm>
            <a:off x="122287" y="130235"/>
            <a:ext cx="6757963" cy="3915830"/>
          </a:xfrm>
          <a:prstGeom prst="rect">
            <a:avLst/>
          </a:prstGeom>
          <a:ln w="12700">
            <a:miter lim="400000"/>
          </a:ln>
        </p:spPr>
      </p:pic>
      <p:pic>
        <p:nvPicPr>
          <p:cNvPr id="598" name="Image" descr="Image"/>
          <p:cNvPicPr>
            <a:picLocks noChangeAspect="1"/>
          </p:cNvPicPr>
          <p:nvPr/>
        </p:nvPicPr>
        <p:blipFill>
          <a:blip r:embed="rId3">
            <a:extLst/>
          </a:blip>
          <a:stretch>
            <a:fillRect/>
          </a:stretch>
        </p:blipFill>
        <p:spPr>
          <a:xfrm>
            <a:off x="3299173" y="4124660"/>
            <a:ext cx="9575801" cy="5511801"/>
          </a:xfrm>
          <a:prstGeom prst="rect">
            <a:avLst/>
          </a:prstGeom>
          <a:ln w="12700">
            <a:miter lim="400000"/>
          </a:ln>
        </p:spPr>
      </p:pic>
      <p:sp>
        <p:nvSpPr>
          <p:cNvPr id="599" name="First design"/>
          <p:cNvSpPr txBox="1"/>
          <p:nvPr/>
        </p:nvSpPr>
        <p:spPr>
          <a:xfrm>
            <a:off x="7038902" y="1719850"/>
            <a:ext cx="2871156"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EFB27"/>
                </a:solidFill>
              </a:defRPr>
            </a:lvl1pPr>
          </a:lstStyle>
          <a:p>
            <a:pPr/>
            <a:r>
              <a:t>First design</a:t>
            </a:r>
          </a:p>
        </p:txBody>
      </p:sp>
      <p:sp>
        <p:nvSpPr>
          <p:cNvPr id="600" name="Second…"/>
          <p:cNvSpPr txBox="1"/>
          <p:nvPr/>
        </p:nvSpPr>
        <p:spPr>
          <a:xfrm>
            <a:off x="971270" y="6391207"/>
            <a:ext cx="2219772" cy="137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200">
                <a:solidFill>
                  <a:srgbClr val="FEFB27"/>
                </a:solidFill>
              </a:defRPr>
            </a:pPr>
            <a:r>
              <a:t>Second </a:t>
            </a:r>
          </a:p>
          <a:p>
            <a:pPr>
              <a:defRPr sz="4200">
                <a:solidFill>
                  <a:srgbClr val="FEFB27"/>
                </a:solidFill>
              </a:defRPr>
            </a:pPr>
            <a:r>
              <a:t>design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The best design?…"/>
          <p:cNvSpPr txBox="1"/>
          <p:nvPr>
            <p:ph type="title"/>
          </p:nvPr>
        </p:nvSpPr>
        <p:spPr>
          <a:xfrm>
            <a:off x="695443" y="623463"/>
            <a:ext cx="11613914" cy="8506674"/>
          </a:xfrm>
          <a:prstGeom prst="rect">
            <a:avLst/>
          </a:prstGeom>
        </p:spPr>
        <p:txBody>
          <a:bodyPr/>
          <a:lstStyle/>
          <a:p>
            <a:pPr/>
            <a:r>
              <a:t>The best design?</a:t>
            </a:r>
          </a:p>
          <a:p>
            <a:pPr/>
          </a:p>
          <a:p>
            <a:pPr/>
            <a:r>
              <a:t>Does it satisfy the requirements?</a:t>
            </a:r>
          </a:p>
          <a:p>
            <a:pPr/>
          </a:p>
          <a:p>
            <a:pPr/>
            <a:r>
              <a:t>How strongly does it satisfy the requirements?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Design, implementation,  and maintenance 1"/>
          <p:cNvSpPr txBox="1"/>
          <p:nvPr>
            <p:ph type="title"/>
          </p:nvPr>
        </p:nvSpPr>
        <p:spPr>
          <a:prstGeom prst="rect">
            <a:avLst/>
          </a:prstGeom>
        </p:spPr>
        <p:txBody>
          <a:bodyPr/>
          <a:lstStyle/>
          <a:p>
            <a:pPr/>
            <a:r>
              <a:t>Design, implementation,  and maintenance 1</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Identifying repositories"/>
          <p:cNvSpPr txBox="1"/>
          <p:nvPr>
            <p:ph type="title"/>
          </p:nvPr>
        </p:nvSpPr>
        <p:spPr>
          <a:prstGeom prst="rect">
            <a:avLst/>
          </a:prstGeom>
        </p:spPr>
        <p:txBody>
          <a:bodyPr/>
          <a:lstStyle/>
          <a:p>
            <a:pPr/>
            <a:r>
              <a:t>Identifying repositories</a:t>
            </a:r>
          </a:p>
        </p:txBody>
      </p:sp>
      <p:pic>
        <p:nvPicPr>
          <p:cNvPr id="605" name="Image" descr="Image"/>
          <p:cNvPicPr>
            <a:picLocks noChangeAspect="1"/>
          </p:cNvPicPr>
          <p:nvPr/>
        </p:nvPicPr>
        <p:blipFill>
          <a:blip r:embed="rId3">
            <a:extLst/>
          </a:blip>
          <a:stretch>
            <a:fillRect/>
          </a:stretch>
        </p:blipFill>
        <p:spPr>
          <a:xfrm>
            <a:off x="1270000" y="3090039"/>
            <a:ext cx="10659926" cy="6016135"/>
          </a:xfrm>
          <a:prstGeom prst="rect">
            <a:avLst/>
          </a:prstGeom>
          <a:ln w="12700">
            <a:miter lim="400000"/>
          </a:ln>
        </p:spPr>
      </p:pic>
      <p:sp>
        <p:nvSpPr>
          <p:cNvPr id="606" name="repository"/>
          <p:cNvSpPr/>
          <p:nvPr/>
        </p:nvSpPr>
        <p:spPr>
          <a:xfrm>
            <a:off x="170254" y="2346450"/>
            <a:ext cx="2129458" cy="1110437"/>
          </a:xfrm>
          <a:prstGeom prst="wedgeEllipseCallout">
            <a:avLst>
              <a:gd name="adj1" fmla="val 69758"/>
              <a:gd name="adj2" fmla="val 56365"/>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repository</a:t>
            </a:r>
          </a:p>
        </p:txBody>
      </p:sp>
      <p:sp>
        <p:nvSpPr>
          <p:cNvPr id="607" name="repository, collections of objects that need direct global access"/>
          <p:cNvSpPr/>
          <p:nvPr/>
        </p:nvSpPr>
        <p:spPr>
          <a:xfrm>
            <a:off x="4933354" y="7528689"/>
            <a:ext cx="3811241" cy="2043765"/>
          </a:xfrm>
          <a:prstGeom prst="wedgeEllipseCallout">
            <a:avLst>
              <a:gd name="adj1" fmla="val -22948"/>
              <a:gd name="adj2" fmla="val -8181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repository, collections of objects that need direct global access </a:t>
            </a:r>
          </a:p>
        </p:txBody>
      </p:sp>
      <p:sp>
        <p:nvSpPr>
          <p:cNvPr id="608" name="value object"/>
          <p:cNvSpPr/>
          <p:nvPr/>
        </p:nvSpPr>
        <p:spPr>
          <a:xfrm>
            <a:off x="10865109" y="4641063"/>
            <a:ext cx="2129459" cy="1110437"/>
          </a:xfrm>
          <a:prstGeom prst="wedgeEllipseCallout">
            <a:avLst>
              <a:gd name="adj1" fmla="val -50595"/>
              <a:gd name="adj2" fmla="val 85145"/>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value object</a:t>
            </a:r>
          </a:p>
        </p:txBody>
      </p:sp>
      <p:sp>
        <p:nvSpPr>
          <p:cNvPr id="609" name="entity"/>
          <p:cNvSpPr/>
          <p:nvPr/>
        </p:nvSpPr>
        <p:spPr>
          <a:xfrm>
            <a:off x="8400329" y="2777331"/>
            <a:ext cx="2129458" cy="1110437"/>
          </a:xfrm>
          <a:prstGeom prst="wedgeEllipseCallout">
            <a:avLst>
              <a:gd name="adj1" fmla="val -51119"/>
              <a:gd name="adj2" fmla="val 206540"/>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entity</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All driven by the (specified) system requirements…"/>
          <p:cNvSpPr txBox="1"/>
          <p:nvPr>
            <p:ph type="title"/>
          </p:nvPr>
        </p:nvSpPr>
        <p:spPr>
          <a:xfrm>
            <a:off x="1270000" y="1357053"/>
            <a:ext cx="10464800" cy="7039494"/>
          </a:xfrm>
          <a:prstGeom prst="rect">
            <a:avLst/>
          </a:prstGeom>
        </p:spPr>
        <p:txBody>
          <a:bodyPr/>
          <a:lstStyle/>
          <a:p>
            <a:pPr defTabSz="560831">
              <a:defRPr sz="8256"/>
            </a:pPr>
            <a:r>
              <a:t>All driven by the (specified) system requirements</a:t>
            </a:r>
          </a:p>
          <a:p>
            <a:pPr defTabSz="560831">
              <a:defRPr sz="8256"/>
            </a:pPr>
          </a:p>
          <a:p>
            <a:pPr defTabSz="560831">
              <a:defRPr sz="6335">
                <a:solidFill>
                  <a:srgbClr val="FEFB27"/>
                </a:solidFill>
              </a:defRPr>
            </a:pPr>
            <a:r>
              <a:t>Are the stakeholders interested in an auto-evaluation feature?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Image" descr="Image"/>
          <p:cNvPicPr>
            <a:picLocks noChangeAspect="1"/>
          </p:cNvPicPr>
          <p:nvPr/>
        </p:nvPicPr>
        <p:blipFill>
          <a:blip r:embed="rId2">
            <a:extLst/>
          </a:blip>
          <a:stretch>
            <a:fillRect/>
          </a:stretch>
        </p:blipFill>
        <p:spPr>
          <a:xfrm>
            <a:off x="2695330" y="3770001"/>
            <a:ext cx="10195339" cy="5868405"/>
          </a:xfrm>
          <a:prstGeom prst="rect">
            <a:avLst/>
          </a:prstGeom>
          <a:ln w="12700">
            <a:miter lim="400000"/>
          </a:ln>
        </p:spPr>
      </p:pic>
      <p:pic>
        <p:nvPicPr>
          <p:cNvPr id="616" name="Image" descr="Image"/>
          <p:cNvPicPr>
            <a:picLocks noChangeAspect="1"/>
          </p:cNvPicPr>
          <p:nvPr/>
        </p:nvPicPr>
        <p:blipFill>
          <a:blip r:embed="rId3">
            <a:extLst/>
          </a:blip>
          <a:stretch>
            <a:fillRect/>
          </a:stretch>
        </p:blipFill>
        <p:spPr>
          <a:xfrm>
            <a:off x="92247" y="107954"/>
            <a:ext cx="6142834" cy="3466827"/>
          </a:xfrm>
          <a:prstGeom prst="rect">
            <a:avLst/>
          </a:prstGeom>
          <a:ln w="12700">
            <a:miter lim="400000"/>
          </a:ln>
        </p:spPr>
      </p:pic>
      <p:sp>
        <p:nvSpPr>
          <p:cNvPr id="617" name="No"/>
          <p:cNvSpPr txBox="1"/>
          <p:nvPr/>
        </p:nvSpPr>
        <p:spPr>
          <a:xfrm>
            <a:off x="7038902" y="1719850"/>
            <a:ext cx="796157"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EFB27"/>
                </a:solidFill>
              </a:defRPr>
            </a:lvl1pPr>
          </a:lstStyle>
          <a:p>
            <a:pPr/>
            <a:r>
              <a:t>No</a:t>
            </a:r>
          </a:p>
        </p:txBody>
      </p:sp>
      <p:sp>
        <p:nvSpPr>
          <p:cNvPr id="618" name="Yes"/>
          <p:cNvSpPr txBox="1"/>
          <p:nvPr/>
        </p:nvSpPr>
        <p:spPr>
          <a:xfrm>
            <a:off x="1259919" y="6704203"/>
            <a:ext cx="984462"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EFB27"/>
                </a:solidFill>
              </a:defRPr>
            </a:lvl1pPr>
          </a:lstStyle>
          <a:p>
            <a:pPr/>
            <a:r>
              <a:t>Yes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Identifying factories and services"/>
          <p:cNvSpPr txBox="1"/>
          <p:nvPr>
            <p:ph type="title"/>
          </p:nvPr>
        </p:nvSpPr>
        <p:spPr>
          <a:prstGeom prst="rect">
            <a:avLst/>
          </a:prstGeom>
        </p:spPr>
        <p:txBody>
          <a:bodyPr/>
          <a:lstStyle>
            <a:lvl1pPr defTabSz="566674">
              <a:defRPr sz="7954"/>
            </a:lvl1pPr>
          </a:lstStyle>
          <a:p>
            <a:pPr/>
            <a:r>
              <a:t>Identifying factories and services</a:t>
            </a:r>
          </a:p>
        </p:txBody>
      </p:sp>
      <p:pic>
        <p:nvPicPr>
          <p:cNvPr id="621" name="Image" descr="Image"/>
          <p:cNvPicPr>
            <a:picLocks noChangeAspect="1"/>
          </p:cNvPicPr>
          <p:nvPr/>
        </p:nvPicPr>
        <p:blipFill>
          <a:blip r:embed="rId2">
            <a:extLst/>
          </a:blip>
          <a:stretch>
            <a:fillRect/>
          </a:stretch>
        </p:blipFill>
        <p:spPr>
          <a:xfrm>
            <a:off x="1714500" y="3403145"/>
            <a:ext cx="9575800" cy="6146801"/>
          </a:xfrm>
          <a:prstGeom prst="rect">
            <a:avLst/>
          </a:prstGeom>
          <a:ln w="12700">
            <a:miter lim="400000"/>
          </a:ln>
        </p:spPr>
      </p:pic>
      <p:sp>
        <p:nvSpPr>
          <p:cNvPr id="622" name="factory, object creation logic"/>
          <p:cNvSpPr/>
          <p:nvPr/>
        </p:nvSpPr>
        <p:spPr>
          <a:xfrm>
            <a:off x="-1" y="1997084"/>
            <a:ext cx="2606774" cy="1544453"/>
          </a:xfrm>
          <a:prstGeom prst="wedgeEllipseCallout">
            <a:avLst>
              <a:gd name="adj1" fmla="val 65824"/>
              <a:gd name="adj2" fmla="val 5423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factory, object creation logic</a:t>
            </a:r>
          </a:p>
        </p:txBody>
      </p:sp>
      <p:sp>
        <p:nvSpPr>
          <p:cNvPr id="623" name="imports a list of students from a spreadsheet"/>
          <p:cNvSpPr/>
          <p:nvPr/>
        </p:nvSpPr>
        <p:spPr>
          <a:xfrm>
            <a:off x="5829328" y="2872590"/>
            <a:ext cx="3769150" cy="1468407"/>
          </a:xfrm>
          <a:prstGeom prst="wedgeEllipseCallout">
            <a:avLst>
              <a:gd name="adj1" fmla="val -75518"/>
              <a:gd name="adj2" fmla="val 24226"/>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imports a list of students from a spreadsheet</a:t>
            </a:r>
          </a:p>
        </p:txBody>
      </p:sp>
      <p:sp>
        <p:nvSpPr>
          <p:cNvPr id="624" name="service, stateless operation"/>
          <p:cNvSpPr/>
          <p:nvPr/>
        </p:nvSpPr>
        <p:spPr>
          <a:xfrm>
            <a:off x="5331647" y="8329939"/>
            <a:ext cx="3320677" cy="1321649"/>
          </a:xfrm>
          <a:prstGeom prst="wedgeEllipseCallout">
            <a:avLst>
              <a:gd name="adj1" fmla="val -69967"/>
              <a:gd name="adj2" fmla="val -21269"/>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service, stateless operation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All driven by the (specified) system requirements…"/>
          <p:cNvSpPr txBox="1"/>
          <p:nvPr>
            <p:ph type="title"/>
          </p:nvPr>
        </p:nvSpPr>
        <p:spPr>
          <a:xfrm>
            <a:off x="1270000" y="1357053"/>
            <a:ext cx="10464800" cy="7039494"/>
          </a:xfrm>
          <a:prstGeom prst="rect">
            <a:avLst/>
          </a:prstGeom>
        </p:spPr>
        <p:txBody>
          <a:bodyPr/>
          <a:lstStyle/>
          <a:p>
            <a:pPr defTabSz="578358">
              <a:defRPr sz="8514"/>
            </a:pPr>
            <a:r>
              <a:t>All driven by the (specified) system requirements</a:t>
            </a:r>
          </a:p>
          <a:p>
            <a:pPr defTabSz="578358">
              <a:defRPr sz="8514"/>
            </a:pPr>
          </a:p>
          <a:p>
            <a:pPr defTabSz="578358">
              <a:defRPr sz="6534">
                <a:solidFill>
                  <a:srgbClr val="FEFB27"/>
                </a:solidFill>
              </a:defRPr>
            </a:pPr>
            <a:r>
              <a:t>Should notification be sent only once a day?</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Image" descr="Image"/>
          <p:cNvPicPr>
            <a:picLocks noChangeAspect="1"/>
          </p:cNvPicPr>
          <p:nvPr/>
        </p:nvPicPr>
        <p:blipFill>
          <a:blip r:embed="rId3">
            <a:extLst/>
          </a:blip>
          <a:stretch>
            <a:fillRect/>
          </a:stretch>
        </p:blipFill>
        <p:spPr>
          <a:xfrm>
            <a:off x="143450" y="217405"/>
            <a:ext cx="5545371" cy="3559629"/>
          </a:xfrm>
          <a:prstGeom prst="rect">
            <a:avLst/>
          </a:prstGeom>
          <a:ln w="12700">
            <a:miter lim="400000"/>
          </a:ln>
        </p:spPr>
      </p:pic>
      <p:sp>
        <p:nvSpPr>
          <p:cNvPr id="629" name="No"/>
          <p:cNvSpPr txBox="1"/>
          <p:nvPr/>
        </p:nvSpPr>
        <p:spPr>
          <a:xfrm>
            <a:off x="6104321" y="1628919"/>
            <a:ext cx="796158"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EFB27"/>
                </a:solidFill>
              </a:defRPr>
            </a:lvl1pPr>
          </a:lstStyle>
          <a:p>
            <a:pPr/>
            <a:r>
              <a:t>No</a:t>
            </a:r>
          </a:p>
        </p:txBody>
      </p:sp>
      <p:sp>
        <p:nvSpPr>
          <p:cNvPr id="630" name="Yes"/>
          <p:cNvSpPr txBox="1"/>
          <p:nvPr/>
        </p:nvSpPr>
        <p:spPr>
          <a:xfrm>
            <a:off x="2423905" y="6824668"/>
            <a:ext cx="98446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FEFB27"/>
                </a:solidFill>
              </a:defRPr>
            </a:lvl1pPr>
          </a:lstStyle>
          <a:p>
            <a:pPr/>
            <a:r>
              <a:t>Yes</a:t>
            </a:r>
          </a:p>
        </p:txBody>
      </p:sp>
      <p:pic>
        <p:nvPicPr>
          <p:cNvPr id="631" name="Image" descr="Image"/>
          <p:cNvPicPr>
            <a:picLocks noChangeAspect="1"/>
          </p:cNvPicPr>
          <p:nvPr/>
        </p:nvPicPr>
        <p:blipFill>
          <a:blip r:embed="rId4">
            <a:extLst/>
          </a:blip>
          <a:stretch>
            <a:fillRect/>
          </a:stretch>
        </p:blipFill>
        <p:spPr>
          <a:xfrm>
            <a:off x="3879120" y="3895737"/>
            <a:ext cx="9125680" cy="585786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Composition, aggregation, and association information"/>
          <p:cNvSpPr txBox="1"/>
          <p:nvPr>
            <p:ph type="title"/>
          </p:nvPr>
        </p:nvSpPr>
        <p:spPr>
          <a:prstGeom prst="rect">
            <a:avLst/>
          </a:prstGeom>
        </p:spPr>
        <p:txBody>
          <a:bodyPr/>
          <a:lstStyle>
            <a:lvl1pPr defTabSz="519937">
              <a:defRPr sz="7297"/>
            </a:lvl1pPr>
          </a:lstStyle>
          <a:p>
            <a:pPr/>
            <a:r>
              <a:t>Composition, aggregation, and association information</a:t>
            </a:r>
          </a:p>
        </p:txBody>
      </p:sp>
      <p:pic>
        <p:nvPicPr>
          <p:cNvPr id="636" name="Image" descr="Image"/>
          <p:cNvPicPr>
            <a:picLocks noChangeAspect="1"/>
          </p:cNvPicPr>
          <p:nvPr/>
        </p:nvPicPr>
        <p:blipFill>
          <a:blip r:embed="rId3">
            <a:extLst/>
          </a:blip>
          <a:stretch>
            <a:fillRect/>
          </a:stretch>
        </p:blipFill>
        <p:spPr>
          <a:xfrm>
            <a:off x="1868295" y="3305671"/>
            <a:ext cx="9756572" cy="6262839"/>
          </a:xfrm>
          <a:prstGeom prst="rect">
            <a:avLst/>
          </a:prstGeom>
          <a:ln w="12700">
            <a:miter lim="400000"/>
          </a:ln>
        </p:spPr>
      </p:pic>
      <p:sp>
        <p:nvSpPr>
          <p:cNvPr id="637" name="composition: contains/owns and part-of relation"/>
          <p:cNvSpPr/>
          <p:nvPr/>
        </p:nvSpPr>
        <p:spPr>
          <a:xfrm>
            <a:off x="4802390" y="2692400"/>
            <a:ext cx="4581609" cy="1507367"/>
          </a:xfrm>
          <a:prstGeom prst="wedgeEllipseCallout">
            <a:avLst>
              <a:gd name="adj1" fmla="val -34741"/>
              <a:gd name="adj2" fmla="val 9753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composition: contains/owns and part-of relation</a:t>
            </a:r>
          </a:p>
        </p:txBody>
      </p:sp>
      <p:sp>
        <p:nvSpPr>
          <p:cNvPr id="638" name="aggregation: contains/owns…"/>
          <p:cNvSpPr/>
          <p:nvPr/>
        </p:nvSpPr>
        <p:spPr>
          <a:xfrm>
            <a:off x="10527506" y="2942431"/>
            <a:ext cx="2587056" cy="2083757"/>
          </a:xfrm>
          <a:prstGeom prst="wedgeEllipseCallout">
            <a:avLst>
              <a:gd name="adj1" fmla="val -56670"/>
              <a:gd name="adj2" fmla="val 13565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aggregation: contains/owns</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relation</a:t>
            </a:r>
          </a:p>
        </p:txBody>
      </p:sp>
      <p:sp>
        <p:nvSpPr>
          <p:cNvPr id="639" name="association: no contains/owns"/>
          <p:cNvSpPr/>
          <p:nvPr/>
        </p:nvSpPr>
        <p:spPr>
          <a:xfrm>
            <a:off x="0" y="7352903"/>
            <a:ext cx="3128566" cy="2223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75" y="0"/>
                </a:moveTo>
                <a:cubicBezTo>
                  <a:pt x="2810" y="0"/>
                  <a:pt x="0" y="3953"/>
                  <a:pt x="0" y="8828"/>
                </a:cubicBezTo>
                <a:lnTo>
                  <a:pt x="0" y="12772"/>
                </a:lnTo>
                <a:cubicBezTo>
                  <a:pt x="0" y="17647"/>
                  <a:pt x="2810" y="21600"/>
                  <a:pt x="6275" y="21600"/>
                </a:cubicBezTo>
                <a:lnTo>
                  <a:pt x="8113" y="21600"/>
                </a:lnTo>
                <a:cubicBezTo>
                  <a:pt x="11578" y="21600"/>
                  <a:pt x="14388" y="17647"/>
                  <a:pt x="14388" y="12772"/>
                </a:cubicBezTo>
                <a:lnTo>
                  <a:pt x="14388" y="9742"/>
                </a:lnTo>
                <a:lnTo>
                  <a:pt x="21600" y="5883"/>
                </a:lnTo>
                <a:lnTo>
                  <a:pt x="14262" y="7047"/>
                </a:lnTo>
                <a:cubicBezTo>
                  <a:pt x="13677" y="3025"/>
                  <a:pt x="11145" y="0"/>
                  <a:pt x="8113" y="0"/>
                </a:cubicBezTo>
                <a:lnTo>
                  <a:pt x="6275" y="0"/>
                </a:lnTo>
                <a:close/>
              </a:path>
            </a:pathLst>
          </a:cu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association: no contains/owns</a:t>
            </a:r>
          </a:p>
        </p:txBody>
      </p:sp>
      <p:sp>
        <p:nvSpPr>
          <p:cNvPr id="640" name="association: accesses…"/>
          <p:cNvSpPr/>
          <p:nvPr/>
        </p:nvSpPr>
        <p:spPr>
          <a:xfrm>
            <a:off x="0" y="3764954"/>
            <a:ext cx="2253854" cy="249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10" y="0"/>
                </a:moveTo>
                <a:cubicBezTo>
                  <a:pt x="3900" y="0"/>
                  <a:pt x="0" y="3526"/>
                  <a:pt x="0" y="7875"/>
                </a:cubicBezTo>
                <a:lnTo>
                  <a:pt x="0" y="11393"/>
                </a:lnTo>
                <a:cubicBezTo>
                  <a:pt x="0" y="15742"/>
                  <a:pt x="3900" y="19268"/>
                  <a:pt x="8710" y="19268"/>
                </a:cubicBezTo>
                <a:lnTo>
                  <a:pt x="10174" y="19268"/>
                </a:lnTo>
                <a:cubicBezTo>
                  <a:pt x="12260" y="19268"/>
                  <a:pt x="14171" y="18603"/>
                  <a:pt x="15670" y="17497"/>
                </a:cubicBezTo>
                <a:lnTo>
                  <a:pt x="21600" y="21600"/>
                </a:lnTo>
                <a:lnTo>
                  <a:pt x="17447" y="15719"/>
                </a:lnTo>
                <a:cubicBezTo>
                  <a:pt x="18351" y="14478"/>
                  <a:pt x="18884" y="12991"/>
                  <a:pt x="18884" y="11393"/>
                </a:cubicBezTo>
                <a:lnTo>
                  <a:pt x="18884" y="7875"/>
                </a:lnTo>
                <a:cubicBezTo>
                  <a:pt x="18884" y="3526"/>
                  <a:pt x="14984" y="0"/>
                  <a:pt x="10174" y="0"/>
                </a:cubicBezTo>
                <a:lnTo>
                  <a:pt x="8710" y="0"/>
                </a:lnTo>
                <a:close/>
              </a:path>
            </a:pathLst>
          </a:cu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association: accesses</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relation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All driven by the (specified) system requirements…"/>
          <p:cNvSpPr txBox="1"/>
          <p:nvPr>
            <p:ph type="title"/>
          </p:nvPr>
        </p:nvSpPr>
        <p:spPr>
          <a:xfrm>
            <a:off x="1270000" y="1357053"/>
            <a:ext cx="10464800" cy="7039494"/>
          </a:xfrm>
          <a:prstGeom prst="rect">
            <a:avLst/>
          </a:prstGeom>
        </p:spPr>
        <p:txBody>
          <a:bodyPr/>
          <a:lstStyle/>
          <a:p>
            <a:pPr defTabSz="543305">
              <a:defRPr sz="7998"/>
            </a:pPr>
            <a:r>
              <a:t>All driven by the (specified) system requirements</a:t>
            </a:r>
          </a:p>
          <a:p>
            <a:pPr defTabSz="543305">
              <a:defRPr sz="7998"/>
            </a:pPr>
          </a:p>
          <a:p>
            <a:pPr defTabSz="543305">
              <a:defRPr sz="6138">
                <a:solidFill>
                  <a:srgbClr val="FEFB27"/>
                </a:solidFill>
              </a:defRPr>
            </a:pPr>
            <a:r>
              <a:t>If there is a need to show all enrolments from a given student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6" name="Image" descr="Image"/>
          <p:cNvPicPr>
            <a:picLocks noChangeAspect="1"/>
          </p:cNvPicPr>
          <p:nvPr/>
        </p:nvPicPr>
        <p:blipFill>
          <a:blip r:embed="rId2">
            <a:extLst/>
          </a:blip>
          <a:stretch>
            <a:fillRect/>
          </a:stretch>
        </p:blipFill>
        <p:spPr>
          <a:xfrm>
            <a:off x="0" y="1257495"/>
            <a:ext cx="13004801" cy="8347910"/>
          </a:xfrm>
          <a:prstGeom prst="rect">
            <a:avLst/>
          </a:prstGeom>
          <a:ln w="12700">
            <a:miter lim="400000"/>
          </a:ln>
        </p:spPr>
      </p:pic>
      <p:sp>
        <p:nvSpPr>
          <p:cNvPr id="647" name="bidirectional relation"/>
          <p:cNvSpPr/>
          <p:nvPr/>
        </p:nvSpPr>
        <p:spPr>
          <a:xfrm>
            <a:off x="10906820" y="309468"/>
            <a:ext cx="2097808" cy="2083758"/>
          </a:xfrm>
          <a:prstGeom prst="wedgeEllipseCallout">
            <a:avLst>
              <a:gd name="adj1" fmla="val -39733"/>
              <a:gd name="adj2" fmla="val 17599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bidirectional relation</a:t>
            </a:r>
          </a:p>
        </p:txBody>
      </p:sp>
      <p:sp>
        <p:nvSpPr>
          <p:cNvPr id="648" name="student is composed of 0 or more…"/>
          <p:cNvSpPr/>
          <p:nvPr/>
        </p:nvSpPr>
        <p:spPr>
          <a:xfrm>
            <a:off x="6167418" y="631031"/>
            <a:ext cx="3340135" cy="1762195"/>
          </a:xfrm>
          <a:prstGeom prst="wedgeEllipseCallout">
            <a:avLst>
              <a:gd name="adj1" fmla="val 44762"/>
              <a:gd name="adj2" fmla="val 12816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student is composed of 0 or more…</a:t>
            </a:r>
          </a:p>
        </p:txBody>
      </p:sp>
      <p:sp>
        <p:nvSpPr>
          <p:cNvPr id="649" name="enrolment aggregates one…"/>
          <p:cNvSpPr/>
          <p:nvPr/>
        </p:nvSpPr>
        <p:spPr>
          <a:xfrm>
            <a:off x="7146578" y="6824369"/>
            <a:ext cx="3007889" cy="1339998"/>
          </a:xfrm>
          <a:prstGeom prst="wedgeEllipseCallout">
            <a:avLst>
              <a:gd name="adj1" fmla="val 81187"/>
              <a:gd name="adj2" fmla="val -105151"/>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enrolment aggregates one…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All driven by the (specified) system requirements…"/>
          <p:cNvSpPr txBox="1"/>
          <p:nvPr>
            <p:ph type="title"/>
          </p:nvPr>
        </p:nvSpPr>
        <p:spPr>
          <a:xfrm>
            <a:off x="1270000" y="1357053"/>
            <a:ext cx="10464800" cy="7039494"/>
          </a:xfrm>
          <a:prstGeom prst="rect">
            <a:avLst/>
          </a:prstGeom>
        </p:spPr>
        <p:txBody>
          <a:bodyPr/>
          <a:lstStyle/>
          <a:p>
            <a:pPr defTabSz="514095">
              <a:defRPr sz="7568"/>
            </a:pPr>
            <a:r>
              <a:t>All driven by the (specified) system requirements</a:t>
            </a:r>
          </a:p>
          <a:p>
            <a:pPr defTabSz="514095">
              <a:defRPr sz="7568"/>
            </a:pPr>
          </a:p>
          <a:p>
            <a:pPr defTabSz="514095">
              <a:defRPr sz="5808">
                <a:solidFill>
                  <a:srgbClr val="FEFB27"/>
                </a:solidFill>
              </a:defRPr>
            </a:pPr>
            <a:r>
              <a:t>If there is a need to import student grades from a spreadsheet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402"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03"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3" name="Image" descr="Image"/>
          <p:cNvPicPr>
            <a:picLocks noChangeAspect="1"/>
          </p:cNvPicPr>
          <p:nvPr/>
        </p:nvPicPr>
        <p:blipFill>
          <a:blip r:embed="rId3">
            <a:extLst/>
          </a:blip>
          <a:stretch>
            <a:fillRect/>
          </a:stretch>
        </p:blipFill>
        <p:spPr>
          <a:xfrm>
            <a:off x="93104" y="329089"/>
            <a:ext cx="12911696" cy="9161483"/>
          </a:xfrm>
          <a:prstGeom prst="rect">
            <a:avLst/>
          </a:prstGeom>
          <a:ln w="12700">
            <a:miter lim="400000"/>
          </a:ln>
        </p:spPr>
      </p:pic>
      <p:sp>
        <p:nvSpPr>
          <p:cNvPr id="654" name="parses grades spreadsheet and update evaluations"/>
          <p:cNvSpPr/>
          <p:nvPr/>
        </p:nvSpPr>
        <p:spPr>
          <a:xfrm>
            <a:off x="7171145" y="2449375"/>
            <a:ext cx="3355704" cy="1996648"/>
          </a:xfrm>
          <a:prstGeom prst="wedgeEllipseCallout">
            <a:avLst>
              <a:gd name="adj1" fmla="val -57641"/>
              <a:gd name="adj2" fmla="val 45819"/>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parses grades spreadsheet and update evaluations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Check if scenarios can be implemented by that"/>
          <p:cNvSpPr txBox="1"/>
          <p:nvPr>
            <p:ph type="title"/>
          </p:nvPr>
        </p:nvSpPr>
        <p:spPr>
          <a:prstGeom prst="rect">
            <a:avLst/>
          </a:prstGeom>
        </p:spPr>
        <p:txBody>
          <a:bodyPr/>
          <a:lstStyle>
            <a:lvl1pPr defTabSz="566674">
              <a:defRPr sz="7954"/>
            </a:lvl1pPr>
          </a:lstStyle>
          <a:p>
            <a:pPr/>
            <a:r>
              <a:t>Check if scenarios can be implemented by that</a:t>
            </a:r>
          </a:p>
        </p:txBody>
      </p:sp>
      <p:pic>
        <p:nvPicPr>
          <p:cNvPr id="659" name="Image" descr="Image"/>
          <p:cNvPicPr>
            <a:picLocks noChangeAspect="1"/>
          </p:cNvPicPr>
          <p:nvPr/>
        </p:nvPicPr>
        <p:blipFill>
          <a:blip r:embed="rId3">
            <a:extLst/>
          </a:blip>
          <a:stretch>
            <a:fillRect/>
          </a:stretch>
        </p:blipFill>
        <p:spPr>
          <a:xfrm>
            <a:off x="0" y="3602975"/>
            <a:ext cx="13004801" cy="5195159"/>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3" name="Image" descr="Image"/>
          <p:cNvPicPr>
            <a:picLocks noChangeAspect="1"/>
          </p:cNvPicPr>
          <p:nvPr/>
        </p:nvPicPr>
        <p:blipFill>
          <a:blip r:embed="rId2">
            <a:extLst/>
          </a:blip>
          <a:stretch>
            <a:fillRect/>
          </a:stretch>
        </p:blipFill>
        <p:spPr>
          <a:xfrm>
            <a:off x="662985" y="736457"/>
            <a:ext cx="5761174" cy="4140344"/>
          </a:xfrm>
          <a:prstGeom prst="rect">
            <a:avLst/>
          </a:prstGeom>
          <a:ln w="12700">
            <a:miter lim="400000"/>
          </a:ln>
        </p:spPr>
      </p:pic>
      <p:pic>
        <p:nvPicPr>
          <p:cNvPr id="664" name="Image" descr="Image"/>
          <p:cNvPicPr>
            <a:picLocks noChangeAspect="1"/>
          </p:cNvPicPr>
          <p:nvPr/>
        </p:nvPicPr>
        <p:blipFill>
          <a:blip r:embed="rId3">
            <a:extLst/>
          </a:blip>
          <a:stretch>
            <a:fillRect/>
          </a:stretch>
        </p:blipFill>
        <p:spPr>
          <a:xfrm>
            <a:off x="2776562" y="5242031"/>
            <a:ext cx="9821280" cy="4140343"/>
          </a:xfrm>
          <a:prstGeom prst="rect">
            <a:avLst/>
          </a:prstGeom>
          <a:ln w="12700">
            <a:miter lim="400000"/>
          </a:ln>
        </p:spPr>
      </p:pic>
      <p:pic>
        <p:nvPicPr>
          <p:cNvPr id="665" name="Line Shape" descr="Line Shape"/>
          <p:cNvPicPr>
            <a:picLocks noChangeAspect="0"/>
          </p:cNvPicPr>
          <p:nvPr/>
        </p:nvPicPr>
        <p:blipFill>
          <a:blip r:embed="rId4">
            <a:extLst/>
          </a:blip>
          <a:stretch>
            <a:fillRect/>
          </a:stretch>
        </p:blipFill>
        <p:spPr>
          <a:xfrm>
            <a:off x="2816615" y="4221457"/>
            <a:ext cx="9249930" cy="4724891"/>
          </a:xfrm>
          <a:prstGeom prst="rect">
            <a:avLst/>
          </a:prstGeom>
        </p:spPr>
      </p:pic>
      <p:sp>
        <p:nvSpPr>
          <p:cNvPr id="667" name="Mentally running…"/>
          <p:cNvSpPr txBox="1"/>
          <p:nvPr/>
        </p:nvSpPr>
        <p:spPr>
          <a:xfrm>
            <a:off x="7687202" y="1395693"/>
            <a:ext cx="4123978" cy="254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defRPr sz="4000">
                <a:solidFill>
                  <a:srgbClr val="F3F9F6"/>
                </a:solidFill>
              </a:defRPr>
            </a:pPr>
            <a:r>
              <a:t>Mentally running </a:t>
            </a:r>
          </a:p>
          <a:p>
            <a:pPr algn="ctr">
              <a:defRPr sz="4000">
                <a:solidFill>
                  <a:srgbClr val="F3F9F6"/>
                </a:solidFill>
              </a:defRPr>
            </a:pPr>
            <a:r>
              <a:t>scenario actions </a:t>
            </a:r>
          </a:p>
          <a:p>
            <a:pPr algn="ctr">
              <a:defRPr sz="4000">
                <a:solidFill>
                  <a:srgbClr val="F3F9F6"/>
                </a:solidFill>
              </a:defRPr>
            </a:pPr>
            <a:r>
              <a:t>against </a:t>
            </a:r>
          </a:p>
          <a:p>
            <a:pPr algn="ctr">
              <a:defRPr sz="4000">
                <a:solidFill>
                  <a:srgbClr val="F3F9F6"/>
                </a:solidFill>
              </a:defRPr>
            </a:pPr>
            <a:r>
              <a:t>model structure</a:t>
            </a:r>
          </a:p>
        </p:txBody>
      </p:sp>
      <p:pic>
        <p:nvPicPr>
          <p:cNvPr id="668" name="Line Shape" descr="Line Shape"/>
          <p:cNvPicPr>
            <a:picLocks noChangeAspect="0"/>
          </p:cNvPicPr>
          <p:nvPr/>
        </p:nvPicPr>
        <p:blipFill>
          <a:blip r:embed="rId5">
            <a:extLst/>
          </a:blip>
          <a:stretch>
            <a:fillRect/>
          </a:stretch>
        </p:blipFill>
        <p:spPr>
          <a:xfrm>
            <a:off x="4338686" y="3028232"/>
            <a:ext cx="7376502" cy="5099031"/>
          </a:xfrm>
          <a:prstGeom prst="rect">
            <a:avLst/>
          </a:prstGeom>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To avoid misfits, aim at…"/>
          <p:cNvSpPr txBox="1"/>
          <p:nvPr>
            <p:ph type="title"/>
          </p:nvPr>
        </p:nvSpPr>
        <p:spPr>
          <a:prstGeom prst="rect">
            <a:avLst/>
          </a:prstGeom>
        </p:spPr>
        <p:txBody>
          <a:bodyPr/>
          <a:lstStyle/>
          <a:p>
            <a:pPr defTabSz="484886">
              <a:defRPr sz="6806"/>
            </a:pPr>
            <a:r>
              <a:t>To avoid misfits, aim at </a:t>
            </a:r>
          </a:p>
          <a:p>
            <a:pPr defTabSz="484886">
              <a:defRPr sz="6806"/>
            </a:pPr>
            <a:r>
              <a:t>one-to-one mapping between purposes and concepts</a:t>
            </a:r>
          </a:p>
        </p:txBody>
      </p:sp>
      <p:pic>
        <p:nvPicPr>
          <p:cNvPr id="672" name="Image" descr="Image">
            <a:hlinkClick r:id="rId2" invalidUrl="" action="" tgtFrame="" tooltip="" history="1" highlightClick="0" endSnd="0"/>
          </p:cNvPr>
          <p:cNvPicPr>
            <a:picLocks noChangeAspect="1"/>
          </p:cNvPicPr>
          <p:nvPr/>
        </p:nvPicPr>
        <p:blipFill>
          <a:blip r:embed="rId3">
            <a:extLst/>
          </a:blip>
          <a:stretch>
            <a:fillRect/>
          </a:stretch>
        </p:blipFill>
        <p:spPr>
          <a:xfrm>
            <a:off x="10948601" y="8225791"/>
            <a:ext cx="1994972" cy="1433474"/>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DDD models"/>
          <p:cNvSpPr txBox="1"/>
          <p:nvPr>
            <p:ph type="title"/>
          </p:nvPr>
        </p:nvSpPr>
        <p:spPr>
          <a:prstGeom prst="rect">
            <a:avLst/>
          </a:prstGeom>
        </p:spPr>
        <p:txBody>
          <a:bodyPr/>
          <a:lstStyle/>
          <a:p>
            <a:pPr/>
            <a:r>
              <a:t>DDD models</a:t>
            </a:r>
          </a:p>
        </p:txBody>
      </p:sp>
      <p:sp>
        <p:nvSpPr>
          <p:cNvPr id="675" name="abstraction…"/>
          <p:cNvSpPr txBox="1"/>
          <p:nvPr>
            <p:ph type="body" idx="1"/>
          </p:nvPr>
        </p:nvSpPr>
        <p:spPr>
          <a:prstGeom prst="rect">
            <a:avLst/>
          </a:prstGeom>
        </p:spPr>
        <p:txBody>
          <a:bodyPr/>
          <a:lstStyle/>
          <a:p>
            <a:pPr marL="773430" indent="-497205" defTabSz="508254">
              <a:spcBef>
                <a:spcPts val="2100"/>
              </a:spcBef>
              <a:defRPr sz="3480"/>
            </a:pPr>
            <a:r>
              <a:t>abstraction </a:t>
            </a:r>
          </a:p>
          <a:p>
            <a:pPr marL="773430" indent="-497205" defTabSz="508254">
              <a:spcBef>
                <a:spcPts val="2100"/>
              </a:spcBef>
              <a:defRPr sz="3480"/>
            </a:pPr>
            <a:r>
              <a:t>about information, stored and manipulated by the system, and its containment and association relations </a:t>
            </a:r>
          </a:p>
          <a:p>
            <a:pPr marL="773430" indent="-497205" defTabSz="508254">
              <a:spcBef>
                <a:spcPts val="2100"/>
              </a:spcBef>
              <a:defRPr sz="3480"/>
            </a:pPr>
            <a:r>
              <a:t>objects that create, store, and accesses such information </a:t>
            </a:r>
          </a:p>
          <a:p>
            <a:pPr marL="773430" indent="-497205" defTabSz="508254">
              <a:spcBef>
                <a:spcPts val="2100"/>
              </a:spcBef>
              <a:defRPr sz="3480">
                <a:solidFill>
                  <a:srgbClr val="FFFDA9"/>
                </a:solidFill>
              </a:defRPr>
            </a:pPr>
            <a:r>
              <a:t>not about GUI, pages, and navigation</a:t>
            </a:r>
          </a:p>
          <a:p>
            <a:pPr marL="773430" indent="-497205" defTabSz="508254">
              <a:spcBef>
                <a:spcPts val="2100"/>
              </a:spcBef>
              <a:defRPr sz="3480">
                <a:solidFill>
                  <a:srgbClr val="FFFDA9"/>
                </a:solidFill>
              </a:defRPr>
            </a:pPr>
            <a:r>
              <a:t>not about authorisation, responsibility, invocation, influence, executes, requests service, etc.</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The system design captures a common language used by the team…"/>
          <p:cNvSpPr txBox="1"/>
          <p:nvPr>
            <p:ph type="title"/>
          </p:nvPr>
        </p:nvSpPr>
        <p:spPr>
          <a:xfrm>
            <a:off x="1270000" y="790724"/>
            <a:ext cx="10464800" cy="8172152"/>
          </a:xfrm>
          <a:prstGeom prst="rect">
            <a:avLst/>
          </a:prstGeom>
        </p:spPr>
        <p:txBody>
          <a:bodyPr/>
          <a:lstStyle/>
          <a:p>
            <a:pPr defTabSz="344677">
              <a:defRPr sz="5428"/>
            </a:pPr>
            <a:r>
              <a:t>The system design captures a common language used by the team</a:t>
            </a:r>
          </a:p>
          <a:p>
            <a:pPr defTabSz="344677">
              <a:defRPr sz="5428"/>
            </a:pPr>
          </a:p>
          <a:p>
            <a:pPr defTabSz="344677">
              <a:defRPr sz="5428"/>
            </a:pPr>
            <a:r>
              <a:t>The system design is distilled knowledge on how the team structures domain knowledge and understand main concepts</a:t>
            </a:r>
          </a:p>
          <a:p>
            <a:pPr defTabSz="344677">
              <a:defRPr sz="5428"/>
            </a:pPr>
          </a:p>
          <a:p>
            <a:pPr defTabSz="344677">
              <a:defRPr sz="5428"/>
            </a:pPr>
            <a:r>
              <a:t>The system design summarises the implementation</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ystem modelling studio"/>
          <p:cNvSpPr txBox="1"/>
          <p:nvPr>
            <p:ph type="ctrTitle"/>
          </p:nvPr>
        </p:nvSpPr>
        <p:spPr>
          <a:xfrm>
            <a:off x="1080683" y="1348624"/>
            <a:ext cx="10843434" cy="7056352"/>
          </a:xfrm>
          <a:prstGeom prst="rect">
            <a:avLst/>
          </a:prstGeom>
        </p:spPr>
        <p:txBody>
          <a:bodyPr/>
          <a:lstStyle>
            <a:lvl1pPr>
              <a:defRPr sz="14200"/>
            </a:lvl1pPr>
          </a:lstStyle>
          <a:p>
            <a:pPr/>
            <a:r>
              <a:t>System modelling studio</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Hands on exercises"/>
          <p:cNvSpPr txBox="1"/>
          <p:nvPr>
            <p:ph type="ctr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Design, implementation,  and maintenance 1"/>
          <p:cNvSpPr txBox="1"/>
          <p:nvPr>
            <p:ph type="title"/>
          </p:nvPr>
        </p:nvSpPr>
        <p:spPr>
          <a:prstGeom prst="rect">
            <a:avLst/>
          </a:prstGeom>
        </p:spPr>
        <p:txBody>
          <a:bodyPr/>
          <a:lstStyle/>
          <a:p>
            <a:pPr/>
            <a:r>
              <a:t>Design, implementation,  and maintenance 1</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688"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689"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Which tools do we have for designing a system?"/>
          <p:cNvSpPr txBox="1"/>
          <p:nvPr>
            <p:ph type="title"/>
          </p:nvPr>
        </p:nvSpPr>
        <p:spPr>
          <a:prstGeom prst="rect">
            <a:avLst/>
          </a:prstGeom>
        </p:spPr>
        <p:txBody>
          <a:bodyPr/>
          <a:lstStyle/>
          <a:p>
            <a:pPr/>
            <a:r>
              <a:t>Which tools do we have for designing a system?</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Design, implementation,  and maintenance 2"/>
          <p:cNvSpPr txBox="1"/>
          <p:nvPr>
            <p:ph type="title"/>
          </p:nvPr>
        </p:nvSpPr>
        <p:spPr>
          <a:prstGeom prst="rect">
            <a:avLst/>
          </a:prstGeom>
        </p:spPr>
        <p:txBody>
          <a:bodyPr/>
          <a:lstStyle/>
          <a:p>
            <a:pPr/>
            <a:r>
              <a:t>Design, implementation,  and maintenance 2</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698"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699"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Which principles guide the design process?"/>
          <p:cNvSpPr txBox="1"/>
          <p:nvPr>
            <p:ph type="title"/>
          </p:nvPr>
        </p:nvSpPr>
        <p:spPr>
          <a:prstGeom prst="rect">
            <a:avLst/>
          </a:prstGeom>
        </p:spPr>
        <p:txBody>
          <a:bodyPr/>
          <a:lstStyle/>
          <a:p>
            <a:pPr/>
            <a:r>
              <a:t>Which principles guide the design process?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Values…"/>
          <p:cNvSpPr txBox="1"/>
          <p:nvPr>
            <p:ph type="body" idx="1"/>
          </p:nvPr>
        </p:nvSpPr>
        <p:spPr>
          <a:xfrm>
            <a:off x="1270000" y="3175000"/>
            <a:ext cx="10464800" cy="5715000"/>
          </a:xfrm>
          <a:prstGeom prst="rect">
            <a:avLst/>
          </a:prstGeom>
        </p:spPr>
        <p:txBody>
          <a:bodyPr/>
          <a:lstStyle/>
          <a:p>
            <a:pPr marL="0" indent="0">
              <a:buSzTx/>
              <a:buNone/>
              <a:defRPr sz="8100"/>
            </a:pPr>
            <a:r>
              <a:t>Values</a:t>
            </a:r>
          </a:p>
          <a:p>
            <a:pPr marL="0" indent="0">
              <a:buSzTx/>
              <a:buNone/>
              <a:defRPr sz="8100"/>
            </a:pPr>
            <a:r>
              <a:t>Principles</a:t>
            </a:r>
          </a:p>
          <a:p>
            <a:pPr marL="0" indent="0">
              <a:buSzTx/>
              <a:buNone/>
              <a:defRPr sz="8100"/>
            </a:pPr>
            <a:r>
              <a:t>Patterns </a:t>
            </a:r>
          </a:p>
          <a:p>
            <a:pPr lvl="3" marL="0" indent="685800">
              <a:buSzTx/>
              <a:buNone/>
            </a:pPr>
            <a:r>
              <a:t> architectural, design, implementation</a:t>
            </a:r>
          </a:p>
        </p:txBody>
      </p:sp>
      <p:sp>
        <p:nvSpPr>
          <p:cNvPr id="706" name="Design process should  also be guided by…"/>
          <p:cNvSpPr txBox="1"/>
          <p:nvPr>
            <p:ph type="title"/>
          </p:nvPr>
        </p:nvSpPr>
        <p:spPr>
          <a:xfrm>
            <a:off x="1270000" y="254000"/>
            <a:ext cx="10464800" cy="2656247"/>
          </a:xfrm>
          <a:prstGeom prst="rect">
            <a:avLst/>
          </a:prstGeom>
        </p:spPr>
        <p:txBody>
          <a:bodyPr/>
          <a:lstStyle/>
          <a:p>
            <a:pPr/>
            <a:r>
              <a:t>Design process should  also be guided by…</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Coding and design values"/>
          <p:cNvSpPr txBox="1"/>
          <p:nvPr>
            <p:ph type="title"/>
          </p:nvPr>
        </p:nvSpPr>
        <p:spPr>
          <a:prstGeom prst="rect">
            <a:avLst/>
          </a:prstGeom>
        </p:spPr>
        <p:txBody>
          <a:bodyPr/>
          <a:lstStyle>
            <a:lvl1pPr>
              <a:defRPr sz="8200"/>
            </a:lvl1pPr>
          </a:lstStyle>
          <a:p>
            <a:pPr/>
            <a:r>
              <a:t>Coding and design values</a:t>
            </a:r>
          </a:p>
        </p:txBody>
      </p:sp>
      <p:sp>
        <p:nvSpPr>
          <p:cNvPr id="709" name="Communication: focus on the reader…"/>
          <p:cNvSpPr txBox="1"/>
          <p:nvPr>
            <p:ph type="body" idx="1"/>
          </p:nvPr>
        </p:nvSpPr>
        <p:spPr>
          <a:xfrm>
            <a:off x="1270000" y="2768600"/>
            <a:ext cx="10464800" cy="6239285"/>
          </a:xfrm>
          <a:prstGeom prst="rect">
            <a:avLst/>
          </a:prstGeom>
        </p:spPr>
        <p:txBody>
          <a:bodyPr/>
          <a:lstStyle/>
          <a:p>
            <a:pPr/>
            <a:r>
              <a:t>Communication: focus on the reader</a:t>
            </a:r>
          </a:p>
          <a:p>
            <a:pPr/>
            <a:r>
              <a:t>Simplicity: minimize complexity </a:t>
            </a:r>
          </a:p>
          <a:p>
            <a:pPr lvl="7" marL="0" indent="1600200">
              <a:spcBef>
                <a:spcPts val="2400"/>
              </a:spcBef>
              <a:buSzTx/>
              <a:buNone/>
              <a:defRPr sz="4200"/>
            </a:pPr>
            <a:r>
              <a:t>dependencies, obscurity, over engineering</a:t>
            </a:r>
          </a:p>
          <a:p>
            <a:pPr/>
            <a:r>
              <a:t>Flexibility: easy to change, in expected ways</a:t>
            </a:r>
          </a:p>
          <a:p>
            <a:pPr>
              <a:defRPr>
                <a:solidFill>
                  <a:srgbClr val="FFF76B"/>
                </a:solidFill>
              </a:defRPr>
            </a:pPr>
            <a:r>
              <a:t>Precision: names aligned to behavior</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714"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715"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Modularity principles"/>
          <p:cNvSpPr txBox="1"/>
          <p:nvPr>
            <p:ph type="title"/>
          </p:nvPr>
        </p:nvSpPr>
        <p:spPr>
          <a:prstGeom prst="rect">
            <a:avLst/>
          </a:prstGeom>
        </p:spPr>
        <p:txBody>
          <a:bodyPr/>
          <a:lstStyle/>
          <a:p>
            <a:pPr/>
            <a:r>
              <a:t>Modularity principles</a:t>
            </a:r>
          </a:p>
        </p:txBody>
      </p:sp>
      <p:sp>
        <p:nvSpPr>
          <p:cNvPr id="718" name="Low coupling, reduced dependencies…"/>
          <p:cNvSpPr txBox="1"/>
          <p:nvPr>
            <p:ph type="body" idx="1"/>
          </p:nvPr>
        </p:nvSpPr>
        <p:spPr>
          <a:prstGeom prst="rect">
            <a:avLst/>
          </a:prstGeom>
        </p:spPr>
        <p:txBody>
          <a:bodyPr/>
          <a:lstStyle/>
          <a:p>
            <a:pPr marL="782319" indent="-502919" defTabSz="514095">
              <a:spcBef>
                <a:spcPts val="2200"/>
              </a:spcBef>
              <a:defRPr sz="3520"/>
            </a:pPr>
            <a:r>
              <a:rPr>
                <a:solidFill>
                  <a:srgbClr val="FEFB27"/>
                </a:solidFill>
              </a:rPr>
              <a:t>Low coupling</a:t>
            </a:r>
            <a:r>
              <a:t>, reduced dependencies </a:t>
            </a:r>
          </a:p>
          <a:p>
            <a:pPr lvl="7" marL="0" indent="1408175" defTabSz="514095">
              <a:spcBef>
                <a:spcPts val="1600"/>
              </a:spcBef>
              <a:buSzTx/>
              <a:buNone/>
              <a:defRPr sz="3520"/>
            </a:pPr>
            <a:r>
              <a:t>method calls </a:t>
            </a:r>
          </a:p>
          <a:p>
            <a:pPr lvl="7" marL="0" indent="1408175" defTabSz="514095">
              <a:spcBef>
                <a:spcPts val="1600"/>
              </a:spcBef>
              <a:buSzTx/>
              <a:buNone/>
              <a:defRPr sz="3520"/>
            </a:pPr>
            <a:r>
              <a:t>object creation</a:t>
            </a:r>
          </a:p>
          <a:p>
            <a:pPr lvl="7" marL="0" indent="1408175" defTabSz="514095">
              <a:spcBef>
                <a:spcPts val="1600"/>
              </a:spcBef>
              <a:buSzTx/>
              <a:buNone/>
              <a:defRPr sz="3520"/>
            </a:pPr>
            <a:r>
              <a:t>references</a:t>
            </a:r>
          </a:p>
          <a:p>
            <a:pPr lvl="7" marL="0" indent="1408175" defTabSz="514095">
              <a:spcBef>
                <a:spcPts val="1600"/>
              </a:spcBef>
              <a:buSzTx/>
              <a:buNone/>
              <a:defRPr sz="3520"/>
            </a:pPr>
            <a:r>
              <a:t>inheritance, implementation, parametrisation  </a:t>
            </a:r>
          </a:p>
          <a:p>
            <a:pPr marL="782319" indent="-502919" defTabSz="514095">
              <a:spcBef>
                <a:spcPts val="2200"/>
              </a:spcBef>
              <a:defRPr sz="3520"/>
            </a:pPr>
            <a:r>
              <a:rPr>
                <a:solidFill>
                  <a:srgbClr val="FEFB27"/>
                </a:solidFill>
              </a:rPr>
              <a:t>High cohesion</a:t>
            </a:r>
            <a:r>
              <a:rPr>
                <a:solidFill>
                  <a:srgbClr val="F3F9F6"/>
                </a:solidFill>
              </a:rPr>
              <a:t>, focus on a single concern</a:t>
            </a:r>
            <a:endParaRPr>
              <a:solidFill>
                <a:srgbClr val="F3F9F6"/>
              </a:solidFill>
            </a:endParaRPr>
          </a:p>
          <a:p>
            <a:pPr marL="782319" indent="-502919" defTabSz="514095">
              <a:spcBef>
                <a:spcPts val="2200"/>
              </a:spcBef>
              <a:defRPr sz="3520"/>
            </a:pPr>
            <a:r>
              <a:rPr>
                <a:solidFill>
                  <a:srgbClr val="FEFB27"/>
                </a:solidFill>
              </a:rPr>
              <a:t>Hide information</a:t>
            </a:r>
            <a:r>
              <a:t> </a:t>
            </a:r>
            <a:r>
              <a:rPr>
                <a:solidFill>
                  <a:srgbClr val="F3F9F6"/>
                </a:solidFill>
              </a:rPr>
              <a:t>that is likely to change, or not useful for clients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Main motivation is to simplify and enable independent…"/>
          <p:cNvSpPr txBox="1"/>
          <p:nvPr>
            <p:ph type="title"/>
          </p:nvPr>
        </p:nvSpPr>
        <p:spPr>
          <a:prstGeom prst="rect">
            <a:avLst/>
          </a:prstGeom>
        </p:spPr>
        <p:txBody>
          <a:bodyPr/>
          <a:lstStyle/>
          <a:p>
            <a:pPr defTabSz="484886">
              <a:defRPr sz="6806"/>
            </a:pPr>
            <a:r>
              <a:t>Main motivation is to simplify and enable </a:t>
            </a:r>
            <a:r>
              <a:rPr>
                <a:solidFill>
                  <a:srgbClr val="FEFB27"/>
                </a:solidFill>
              </a:rPr>
              <a:t>independent</a:t>
            </a:r>
            <a:r>
              <a:t>…</a:t>
            </a:r>
          </a:p>
        </p:txBody>
      </p:sp>
      <p:sp>
        <p:nvSpPr>
          <p:cNvPr id="721" name="understanding (local reasoning)…"/>
          <p:cNvSpPr txBox="1"/>
          <p:nvPr>
            <p:ph type="body" idx="1"/>
          </p:nvPr>
        </p:nvSpPr>
        <p:spPr>
          <a:prstGeom prst="rect">
            <a:avLst/>
          </a:prstGeom>
        </p:spPr>
        <p:txBody>
          <a:bodyPr/>
          <a:lstStyle/>
          <a:p>
            <a:pPr/>
            <a:r>
              <a:t>understanding (local reasoning)</a:t>
            </a:r>
          </a:p>
          <a:p>
            <a:pPr/>
            <a:r>
              <a:t>maintenance (extensibility)</a:t>
            </a:r>
          </a:p>
          <a:p>
            <a:pPr/>
            <a:r>
              <a:t>development</a:t>
            </a:r>
          </a:p>
          <a:p>
            <a:pPr/>
            <a:r>
              <a:t>reuse</a:t>
            </a:r>
          </a:p>
        </p:txBody>
      </p:sp>
      <p:sp>
        <p:nvSpPr>
          <p:cNvPr id="722" name="that’s modularity!…"/>
          <p:cNvSpPr/>
          <p:nvPr/>
        </p:nvSpPr>
        <p:spPr>
          <a:xfrm>
            <a:off x="8233645" y="6497099"/>
            <a:ext cx="3286484" cy="2340501"/>
          </a:xfrm>
          <a:prstGeom prst="wedgeEllipseCallout">
            <a:avLst>
              <a:gd name="adj1" fmla="val -55095"/>
              <a:gd name="adj2" fmla="val -62170"/>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that’s modularity!</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avoids rippling effects</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A modular system is..."/>
          <p:cNvSpPr txBox="1"/>
          <p:nvPr>
            <p:ph type="title"/>
          </p:nvPr>
        </p:nvSpPr>
        <p:spPr>
          <a:prstGeom prst="rect">
            <a:avLst/>
          </a:prstGeom>
        </p:spPr>
        <p:txBody>
          <a:bodyPr/>
          <a:lstStyle/>
          <a:p>
            <a:pPr/>
            <a:r>
              <a:t>A modular system is...</a:t>
            </a:r>
          </a:p>
        </p:txBody>
      </p:sp>
      <p:sp>
        <p:nvSpPr>
          <p:cNvPr id="725" name="split into separate units, language elements, modules…"/>
          <p:cNvSpPr txBox="1"/>
          <p:nvPr>
            <p:ph type="body" idx="1"/>
          </p:nvPr>
        </p:nvSpPr>
        <p:spPr>
          <a:xfrm>
            <a:off x="1270000" y="1824703"/>
            <a:ext cx="10464800" cy="5715001"/>
          </a:xfrm>
          <a:prstGeom prst="rect">
            <a:avLst/>
          </a:prstGeom>
        </p:spPr>
        <p:txBody>
          <a:bodyPr/>
          <a:lstStyle/>
          <a:p>
            <a:pPr/>
            <a:r>
              <a:t>split into separate units, language elements, </a:t>
            </a:r>
            <a:r>
              <a:rPr>
                <a:solidFill>
                  <a:srgbClr val="FEFB27"/>
                </a:solidFill>
              </a:rPr>
              <a:t>modules</a:t>
            </a:r>
          </a:p>
          <a:p>
            <a:pPr/>
            <a:r>
              <a:t>developed by separate work assignments, design elements, </a:t>
            </a:r>
            <a:r>
              <a:rPr>
                <a:solidFill>
                  <a:srgbClr val="FEFB27"/>
                </a:solidFill>
              </a:rPr>
              <a:t>modules</a:t>
            </a:r>
          </a:p>
        </p:txBody>
      </p:sp>
      <p:sp>
        <p:nvSpPr>
          <p:cNvPr id="726" name="relative notion: depends on what you intend to independently develop, maintain, and understand!"/>
          <p:cNvSpPr/>
          <p:nvPr/>
        </p:nvSpPr>
        <p:spPr>
          <a:xfrm>
            <a:off x="387811" y="7172338"/>
            <a:ext cx="4944295" cy="2420669"/>
          </a:xfrm>
          <a:prstGeom prst="wedgeEllipseCallout">
            <a:avLst>
              <a:gd name="adj1" fmla="val 50762"/>
              <a:gd name="adj2" fmla="val -6264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relative notion: depends on what you intend to independently develop, maintain, and understand!</a:t>
            </a:r>
          </a:p>
        </p:txBody>
      </p:sp>
      <p:sp>
        <p:nvSpPr>
          <p:cNvPr id="727" name="relative notion: depends on what more likely changes or varies!"/>
          <p:cNvSpPr/>
          <p:nvPr/>
        </p:nvSpPr>
        <p:spPr>
          <a:xfrm>
            <a:off x="7449830" y="6932267"/>
            <a:ext cx="4944295" cy="2243932"/>
          </a:xfrm>
          <a:prstGeom prst="wedgeEllipseCallout">
            <a:avLst>
              <a:gd name="adj1" fmla="val -31798"/>
              <a:gd name="adj2" fmla="val -7106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relative notion: depends on what more likely changes or varies!</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High coupling, too many dependencies"/>
          <p:cNvSpPr txBox="1"/>
          <p:nvPr>
            <p:ph type="title"/>
          </p:nvPr>
        </p:nvSpPr>
        <p:spPr>
          <a:prstGeom prst="rect">
            <a:avLst/>
          </a:prstGeom>
        </p:spPr>
        <p:txBody>
          <a:bodyPr/>
          <a:lstStyle>
            <a:lvl1pPr defTabSz="566674">
              <a:defRPr sz="7954">
                <a:solidFill>
                  <a:srgbClr val="FE2B00"/>
                </a:solidFill>
              </a:defRPr>
            </a:lvl1pPr>
          </a:lstStyle>
          <a:p>
            <a:pPr/>
            <a:r>
              <a:t>High coupling, too many dependencies </a:t>
            </a:r>
          </a:p>
        </p:txBody>
      </p:sp>
      <p:pic>
        <p:nvPicPr>
          <p:cNvPr id="732" name="Image" descr="Image"/>
          <p:cNvPicPr>
            <a:picLocks noChangeAspect="1"/>
          </p:cNvPicPr>
          <p:nvPr/>
        </p:nvPicPr>
        <p:blipFill>
          <a:blip r:embed="rId3">
            <a:extLst/>
          </a:blip>
          <a:stretch>
            <a:fillRect/>
          </a:stretch>
        </p:blipFill>
        <p:spPr>
          <a:xfrm>
            <a:off x="2439594" y="3585906"/>
            <a:ext cx="8125612" cy="5154958"/>
          </a:xfrm>
          <a:prstGeom prst="rect">
            <a:avLst/>
          </a:prstGeom>
          <a:ln w="12700">
            <a:miter lim="400000"/>
          </a:ln>
        </p:spPr>
      </p:pic>
      <p:sp>
        <p:nvSpPr>
          <p:cNvPr id="733" name="might be affected by changes in 3 other classes"/>
          <p:cNvSpPr/>
          <p:nvPr/>
        </p:nvSpPr>
        <p:spPr>
          <a:xfrm>
            <a:off x="0" y="1914012"/>
            <a:ext cx="3374820" cy="1866799"/>
          </a:xfrm>
          <a:prstGeom prst="wedgeEllipseCallout">
            <a:avLst>
              <a:gd name="adj1" fmla="val 49993"/>
              <a:gd name="adj2" fmla="val 5753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might be affected by changes in 3 other classes</a:t>
            </a:r>
          </a:p>
        </p:txBody>
      </p:sp>
      <p:sp>
        <p:nvSpPr>
          <p:cNvPr id="734" name="changes here might affect 3 other classes"/>
          <p:cNvSpPr/>
          <p:nvPr/>
        </p:nvSpPr>
        <p:spPr>
          <a:xfrm>
            <a:off x="10001391" y="6480091"/>
            <a:ext cx="2898724" cy="1866798"/>
          </a:xfrm>
          <a:prstGeom prst="wedgeEllipseCallout">
            <a:avLst>
              <a:gd name="adj1" fmla="val -53805"/>
              <a:gd name="adj2" fmla="val -61580"/>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changes here might affect 3 other classes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What are the main concepts and how do they relate?"/>
          <p:cNvSpPr txBox="1"/>
          <p:nvPr>
            <p:ph type="title"/>
          </p:nvPr>
        </p:nvSpPr>
        <p:spPr>
          <a:xfrm>
            <a:off x="1270000" y="817929"/>
            <a:ext cx="10464800" cy="3810001"/>
          </a:xfrm>
          <a:prstGeom prst="rect">
            <a:avLst/>
          </a:prstGeom>
        </p:spPr>
        <p:txBody>
          <a:bodyPr/>
          <a:lstStyle/>
          <a:p>
            <a:pPr/>
            <a:r>
              <a:t>What are the main concepts and how do they relate?</a:t>
            </a:r>
          </a:p>
        </p:txBody>
      </p:sp>
      <p:sp>
        <p:nvSpPr>
          <p:cNvPr id="412" name="How the system implementation will be structured?"/>
          <p:cNvSpPr txBox="1"/>
          <p:nvPr/>
        </p:nvSpPr>
        <p:spPr>
          <a:xfrm>
            <a:off x="1270000" y="5573468"/>
            <a:ext cx="10464800" cy="381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584200">
              <a:defRPr sz="8200">
                <a:solidFill>
                  <a:srgbClr val="FFFFFF"/>
                </a:solidFill>
                <a:latin typeface="+mn-lt"/>
                <a:ea typeface="+mn-ea"/>
                <a:cs typeface="+mn-cs"/>
                <a:sym typeface="Gill Sans"/>
              </a:defRPr>
            </a:lvl1pPr>
          </a:lstStyle>
          <a:p>
            <a:pPr/>
            <a:r>
              <a:t>How the system implementation will be structured?</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Low coupling: reducing dependencies by adding intermediate class"/>
          <p:cNvSpPr txBox="1"/>
          <p:nvPr>
            <p:ph type="title"/>
          </p:nvPr>
        </p:nvSpPr>
        <p:spPr>
          <a:prstGeom prst="rect">
            <a:avLst/>
          </a:prstGeom>
        </p:spPr>
        <p:txBody>
          <a:bodyPr/>
          <a:lstStyle>
            <a:lvl1pPr defTabSz="385572">
              <a:defRPr sz="5412">
                <a:solidFill>
                  <a:srgbClr val="11AF16"/>
                </a:solidFill>
              </a:defRPr>
            </a:lvl1pPr>
          </a:lstStyle>
          <a:p>
            <a:pPr/>
            <a:r>
              <a:t>Low coupling: reducing dependencies by adding intermediate class</a:t>
            </a:r>
          </a:p>
        </p:txBody>
      </p:sp>
      <p:pic>
        <p:nvPicPr>
          <p:cNvPr id="739" name="Image" descr="Image"/>
          <p:cNvPicPr>
            <a:picLocks noChangeAspect="1"/>
          </p:cNvPicPr>
          <p:nvPr/>
        </p:nvPicPr>
        <p:blipFill>
          <a:blip r:embed="rId3">
            <a:extLst/>
          </a:blip>
          <a:stretch>
            <a:fillRect/>
          </a:stretch>
        </p:blipFill>
        <p:spPr>
          <a:xfrm>
            <a:off x="460033" y="3032384"/>
            <a:ext cx="2907300" cy="1844416"/>
          </a:xfrm>
          <a:prstGeom prst="rect">
            <a:avLst/>
          </a:prstGeom>
          <a:ln w="12700">
            <a:miter lim="400000"/>
          </a:ln>
        </p:spPr>
      </p:pic>
      <p:pic>
        <p:nvPicPr>
          <p:cNvPr id="740" name="Image" descr="Image"/>
          <p:cNvPicPr>
            <a:picLocks noChangeAspect="1"/>
          </p:cNvPicPr>
          <p:nvPr/>
        </p:nvPicPr>
        <p:blipFill>
          <a:blip r:embed="rId4">
            <a:extLst/>
          </a:blip>
          <a:stretch>
            <a:fillRect/>
          </a:stretch>
        </p:blipFill>
        <p:spPr>
          <a:xfrm>
            <a:off x="4088260" y="4876800"/>
            <a:ext cx="8585201" cy="4495800"/>
          </a:xfrm>
          <a:prstGeom prst="rect">
            <a:avLst/>
          </a:prstGeom>
          <a:ln w="12700">
            <a:miter lim="400000"/>
          </a:ln>
        </p:spPr>
      </p:pic>
      <p:sp>
        <p:nvSpPr>
          <p:cNvPr id="743" name="Connection Line"/>
          <p:cNvSpPr/>
          <p:nvPr/>
        </p:nvSpPr>
        <p:spPr>
          <a:xfrm>
            <a:off x="1481482" y="5909101"/>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sp>
        <p:nvSpPr>
          <p:cNvPr id="742" name="reduces complexity,…"/>
          <p:cNvSpPr/>
          <p:nvPr/>
        </p:nvSpPr>
        <p:spPr>
          <a:xfrm>
            <a:off x="7953029" y="2692400"/>
            <a:ext cx="4720624" cy="1562025"/>
          </a:xfrm>
          <a:prstGeom prst="wedgeEllipseCallout">
            <a:avLst>
              <a:gd name="adj1" fmla="val -32733"/>
              <a:gd name="adj2" fmla="val 9067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reduces complexity,</a:t>
            </a:r>
          </a:p>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introduces indirection</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Low coupling: reducing dependencies by adding an interface"/>
          <p:cNvSpPr txBox="1"/>
          <p:nvPr>
            <p:ph type="title"/>
          </p:nvPr>
        </p:nvSpPr>
        <p:spPr>
          <a:prstGeom prst="rect">
            <a:avLst/>
          </a:prstGeom>
        </p:spPr>
        <p:txBody>
          <a:bodyPr/>
          <a:lstStyle>
            <a:lvl1pPr defTabSz="397256">
              <a:defRPr sz="5576">
                <a:solidFill>
                  <a:srgbClr val="11AF16"/>
                </a:solidFill>
              </a:defRPr>
            </a:lvl1pPr>
          </a:lstStyle>
          <a:p>
            <a:pPr/>
            <a:r>
              <a:t>Low coupling: reducing dependencies by adding an interface</a:t>
            </a:r>
          </a:p>
        </p:txBody>
      </p:sp>
      <p:sp>
        <p:nvSpPr>
          <p:cNvPr id="753" name="Connection Line"/>
          <p:cNvSpPr/>
          <p:nvPr/>
        </p:nvSpPr>
        <p:spPr>
          <a:xfrm>
            <a:off x="3434824" y="6492980"/>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pic>
        <p:nvPicPr>
          <p:cNvPr id="749" name="Image" descr="Image"/>
          <p:cNvPicPr>
            <a:picLocks noChangeAspect="1"/>
          </p:cNvPicPr>
          <p:nvPr/>
        </p:nvPicPr>
        <p:blipFill>
          <a:blip r:embed="rId3">
            <a:extLst/>
          </a:blip>
          <a:stretch>
            <a:fillRect/>
          </a:stretch>
        </p:blipFill>
        <p:spPr>
          <a:xfrm>
            <a:off x="6681019" y="5041080"/>
            <a:ext cx="6197601" cy="4495801"/>
          </a:xfrm>
          <a:prstGeom prst="rect">
            <a:avLst/>
          </a:prstGeom>
          <a:ln w="12700">
            <a:miter lim="400000"/>
          </a:ln>
        </p:spPr>
      </p:pic>
      <p:pic>
        <p:nvPicPr>
          <p:cNvPr id="750" name="Image" descr="Image"/>
          <p:cNvPicPr>
            <a:picLocks noChangeAspect="1"/>
          </p:cNvPicPr>
          <p:nvPr/>
        </p:nvPicPr>
        <p:blipFill>
          <a:blip r:embed="rId4">
            <a:extLst/>
          </a:blip>
          <a:stretch>
            <a:fillRect/>
          </a:stretch>
        </p:blipFill>
        <p:spPr>
          <a:xfrm>
            <a:off x="406604" y="2793180"/>
            <a:ext cx="4608112" cy="3911922"/>
          </a:xfrm>
          <a:prstGeom prst="rect">
            <a:avLst/>
          </a:prstGeom>
          <a:ln w="12700">
            <a:miter lim="400000"/>
          </a:ln>
        </p:spPr>
      </p:pic>
      <p:sp>
        <p:nvSpPr>
          <p:cNvPr id="751" name="might depend on 20 methods"/>
          <p:cNvSpPr/>
          <p:nvPr/>
        </p:nvSpPr>
        <p:spPr>
          <a:xfrm>
            <a:off x="242362" y="7833019"/>
            <a:ext cx="3110067" cy="1535178"/>
          </a:xfrm>
          <a:prstGeom prst="wedgeEllipseCallout">
            <a:avLst>
              <a:gd name="adj1" fmla="val -13712"/>
              <a:gd name="adj2" fmla="val -10937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might depend on 20 methods</a:t>
            </a:r>
          </a:p>
        </p:txBody>
      </p:sp>
      <p:sp>
        <p:nvSpPr>
          <p:cNvPr id="752" name="hiding information (depend upon abstractions, do not depend upon concretions)"/>
          <p:cNvSpPr/>
          <p:nvPr/>
        </p:nvSpPr>
        <p:spPr>
          <a:xfrm>
            <a:off x="8837387" y="2793180"/>
            <a:ext cx="4167567" cy="2651126"/>
          </a:xfrm>
          <a:prstGeom prst="wedgeEllipseCallout">
            <a:avLst>
              <a:gd name="adj1" fmla="val -13132"/>
              <a:gd name="adj2" fmla="val 102655"/>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hiding information (depend upon abstractions, do not depend upon concretions)</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Low cohesion, mixing code with different concerns"/>
          <p:cNvSpPr txBox="1"/>
          <p:nvPr>
            <p:ph type="title"/>
          </p:nvPr>
        </p:nvSpPr>
        <p:spPr>
          <a:prstGeom prst="rect">
            <a:avLst/>
          </a:prstGeom>
        </p:spPr>
        <p:txBody>
          <a:bodyPr/>
          <a:lstStyle>
            <a:lvl1pPr defTabSz="525779">
              <a:defRPr sz="7379">
                <a:solidFill>
                  <a:srgbClr val="FE2B00"/>
                </a:solidFill>
              </a:defRPr>
            </a:lvl1pPr>
          </a:lstStyle>
          <a:p>
            <a:pPr/>
            <a:r>
              <a:t>Low cohesion, mixing code with different concerns</a:t>
            </a:r>
          </a:p>
        </p:txBody>
      </p:sp>
      <p:pic>
        <p:nvPicPr>
          <p:cNvPr id="758" name="Image" descr="Image"/>
          <p:cNvPicPr>
            <a:picLocks noChangeAspect="1"/>
          </p:cNvPicPr>
          <p:nvPr/>
        </p:nvPicPr>
        <p:blipFill>
          <a:blip r:embed="rId2">
            <a:extLst/>
          </a:blip>
          <a:stretch>
            <a:fillRect/>
          </a:stretch>
        </p:blipFill>
        <p:spPr>
          <a:xfrm>
            <a:off x="4109454" y="3238142"/>
            <a:ext cx="4367167" cy="4775916"/>
          </a:xfrm>
          <a:prstGeom prst="rect">
            <a:avLst/>
          </a:prstGeom>
          <a:ln w="12700">
            <a:miter lim="400000"/>
          </a:ln>
        </p:spPr>
      </p:pic>
      <p:sp>
        <p:nvSpPr>
          <p:cNvPr id="759" name="yellow code mostly unrelated to the blue code"/>
          <p:cNvSpPr/>
          <p:nvPr/>
        </p:nvSpPr>
        <p:spPr>
          <a:xfrm>
            <a:off x="418575" y="4985377"/>
            <a:ext cx="2744276" cy="2438503"/>
          </a:xfrm>
          <a:prstGeom prst="wedgeEllipseCallout">
            <a:avLst>
              <a:gd name="adj1" fmla="val 104036"/>
              <a:gd name="adj2" fmla="val 26055"/>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yellow code mostly unrelated to the blue code</a:t>
            </a:r>
          </a:p>
        </p:txBody>
      </p:sp>
      <p:sp>
        <p:nvSpPr>
          <p:cNvPr id="760" name="no method accesses both the blue and yellow fields"/>
          <p:cNvSpPr/>
          <p:nvPr/>
        </p:nvSpPr>
        <p:spPr>
          <a:xfrm>
            <a:off x="9014426" y="7144377"/>
            <a:ext cx="3424410" cy="2438503"/>
          </a:xfrm>
          <a:prstGeom prst="wedgeEllipseCallout">
            <a:avLst>
              <a:gd name="adj1" fmla="val -77528"/>
              <a:gd name="adj2" fmla="val -43078"/>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no method accesses both the blue and yellow fields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High cohesion: increasing focus by splitting a module"/>
          <p:cNvSpPr txBox="1"/>
          <p:nvPr>
            <p:ph type="title"/>
          </p:nvPr>
        </p:nvSpPr>
        <p:spPr>
          <a:prstGeom prst="rect">
            <a:avLst/>
          </a:prstGeom>
        </p:spPr>
        <p:txBody>
          <a:bodyPr/>
          <a:lstStyle>
            <a:lvl1pPr defTabSz="537463">
              <a:defRPr sz="7544">
                <a:solidFill>
                  <a:srgbClr val="11AF16"/>
                </a:solidFill>
              </a:defRPr>
            </a:lvl1pPr>
          </a:lstStyle>
          <a:p>
            <a:pPr/>
            <a:r>
              <a:t>High cohesion: increasing focus by splitting a module</a:t>
            </a:r>
          </a:p>
        </p:txBody>
      </p:sp>
      <p:sp>
        <p:nvSpPr>
          <p:cNvPr id="766" name="Connection Line"/>
          <p:cNvSpPr/>
          <p:nvPr/>
        </p:nvSpPr>
        <p:spPr>
          <a:xfrm>
            <a:off x="1481482" y="5909101"/>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pic>
        <p:nvPicPr>
          <p:cNvPr id="764" name="Image" descr="Image"/>
          <p:cNvPicPr>
            <a:picLocks noChangeAspect="1"/>
          </p:cNvPicPr>
          <p:nvPr/>
        </p:nvPicPr>
        <p:blipFill>
          <a:blip r:embed="rId2">
            <a:extLst/>
          </a:blip>
          <a:stretch>
            <a:fillRect/>
          </a:stretch>
        </p:blipFill>
        <p:spPr>
          <a:xfrm>
            <a:off x="186239" y="2692400"/>
            <a:ext cx="2692877" cy="2944918"/>
          </a:xfrm>
          <a:prstGeom prst="rect">
            <a:avLst/>
          </a:prstGeom>
          <a:ln w="12700">
            <a:miter lim="400000"/>
          </a:ln>
        </p:spPr>
      </p:pic>
      <p:pic>
        <p:nvPicPr>
          <p:cNvPr id="765" name="Image" descr="Image"/>
          <p:cNvPicPr>
            <a:picLocks noChangeAspect="1"/>
          </p:cNvPicPr>
          <p:nvPr/>
        </p:nvPicPr>
        <p:blipFill>
          <a:blip r:embed="rId3">
            <a:extLst/>
          </a:blip>
          <a:stretch>
            <a:fillRect/>
          </a:stretch>
        </p:blipFill>
        <p:spPr>
          <a:xfrm>
            <a:off x="3588159" y="5626100"/>
            <a:ext cx="8884664" cy="3706174"/>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Low cohesion and agility, more defects, high costs"/>
          <p:cNvSpPr txBox="1"/>
          <p:nvPr>
            <p:ph type="title"/>
          </p:nvPr>
        </p:nvSpPr>
        <p:spPr>
          <a:xfrm>
            <a:off x="1325562" y="-292100"/>
            <a:ext cx="11116470" cy="3556000"/>
          </a:xfrm>
          <a:prstGeom prst="rect">
            <a:avLst/>
          </a:prstGeom>
        </p:spPr>
        <p:txBody>
          <a:bodyPr/>
          <a:lstStyle/>
          <a:p>
            <a:pPr/>
            <a:r>
              <a:t>Low cohesion and agility, more defects, high costs</a:t>
            </a:r>
          </a:p>
        </p:txBody>
      </p:sp>
      <p:sp>
        <p:nvSpPr>
          <p:cNvPr id="769" name="{GameMenu.MENU_OPTION_ID_PLAY,GameMenu.MENU_OPTION_ID_C…"/>
          <p:cNvSpPr txBox="1"/>
          <p:nvPr/>
        </p:nvSpPr>
        <p:spPr>
          <a:xfrm>
            <a:off x="1338262" y="3153082"/>
            <a:ext cx="1447801" cy="4521201"/>
          </a:xfrm>
          <a:prstGeom prst="rect">
            <a:avLst/>
          </a:prstGeom>
          <a:ln w="25400">
            <a:solidFill>
              <a:srgbClr val="0F0F0F"/>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{GameMenu.MENU_OPTION_ID_PLAY,GameMenu.MENU_OPTION_ID_C</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ONFIG_SOUND,GameMenu.MENU_OPTION_ID_ARENA_SHOW_RANKING,GameMenu.MENU_OPTION_ID_HELP};</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//#else</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//#public final int[] mainMenuCommands = {GameMenu.MENU_OPTION_ID_PLAY,GameMenu.MENU_OPTION_ID_CONFIG_SOUND,GameMenu.MENU_OPTION_ID_HELP};</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//#endif</a:t>
            </a:r>
          </a:p>
          <a:p>
            <a:pPr defTabSz="406400">
              <a:buClr>
                <a:srgbClr val="FF4C00"/>
              </a:buClr>
              <a:buFont typeface="Wingdings"/>
              <a:defRPr sz="400">
                <a:solidFill>
                  <a:srgbClr val="FFFFFF"/>
                </a:solidFill>
                <a:latin typeface="+mn-lt"/>
                <a:ea typeface="+mn-ea"/>
                <a:cs typeface="+mn-cs"/>
                <a:sym typeface="Gill Sans"/>
              </a:defRPr>
            </a:pPr>
            <a:r>
              <a:t>/** Main pause menu options. Shown in the menu when game is paused */</a:t>
            </a:r>
          </a:p>
          <a:p>
            <a:pPr defTabSz="406400">
              <a:buClr>
                <a:srgbClr val="FF4C00"/>
              </a:buClr>
              <a:buFont typeface="Wingdings"/>
              <a:defRPr b="1" sz="400">
                <a:solidFill>
                  <a:srgbClr val="FFFFFF"/>
                </a:solidFill>
                <a:latin typeface="+mn-lt"/>
                <a:ea typeface="+mn-ea"/>
                <a:cs typeface="+mn-cs"/>
                <a:sym typeface="Gill Sans"/>
              </a:defRPr>
            </a:pPr>
            <a:r>
              <a:t>private final int[] mainPauseMenuCommands = { </a:t>
            </a:r>
          </a:p>
          <a:p>
            <a:pPr defTabSz="406400">
              <a:buClr>
                <a:srgbClr val="FF4C00"/>
              </a:buClr>
              <a:buFont typeface="Wingdings"/>
              <a:defRPr sz="400">
                <a:solidFill>
                  <a:srgbClr val="FFFFFF"/>
                </a:solidFill>
                <a:latin typeface="+mn-lt"/>
                <a:ea typeface="+mn-ea"/>
                <a:cs typeface="+mn-cs"/>
                <a:sym typeface="Gill Sans"/>
              </a:defRPr>
            </a:pPr>
            <a:r>
              <a:t>GameMenu.</a:t>
            </a:r>
            <a:r>
              <a:rPr>
                <a:latin typeface="Comic Sans MS"/>
                <a:ea typeface="Comic Sans MS"/>
                <a:cs typeface="Comic Sans MS"/>
                <a:sym typeface="Comic Sans MS"/>
              </a:rPr>
              <a:t>MENU_OPTION_ID_RESUME,</a:t>
            </a:r>
            <a:r>
              <a:t>GameMenu.</a:t>
            </a:r>
            <a:r>
              <a:rPr>
                <a:latin typeface="Comic Sans MS"/>
                <a:ea typeface="Comic Sans MS"/>
                <a:cs typeface="Comic Sans MS"/>
                <a:sym typeface="Comic Sans MS"/>
              </a:rPr>
              <a:t>MENU_OPTION_ID_TRACK_11,</a:t>
            </a:r>
            <a:r>
              <a:t>GameMenu.</a:t>
            </a:r>
            <a:r>
              <a:rPr>
                <a:latin typeface="Comic Sans MS"/>
                <a:ea typeface="Comic Sans MS"/>
                <a:cs typeface="Comic Sans MS"/>
                <a:sym typeface="Comic Sans MS"/>
              </a:rPr>
              <a:t>MENU_OPTION_ID_TRACK_12</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}private final int[] helpCommands = { </a:t>
            </a:r>
          </a:p>
          <a:p>
            <a:pPr defTabSz="406400">
              <a:buClr>
                <a:srgbClr val="FF4C00"/>
              </a:buClr>
              <a:buFont typeface="Wingdings"/>
              <a:defRPr sz="400">
                <a:solidFill>
                  <a:srgbClr val="FFFFFF"/>
                </a:solidFill>
                <a:latin typeface="+mn-lt"/>
                <a:ea typeface="+mn-ea"/>
                <a:cs typeface="+mn-cs"/>
                <a:sym typeface="Gill Sans"/>
              </a:defRPr>
            </a:pPr>
            <a:r>
              <a:t>        GameMenu.</a:t>
            </a:r>
            <a:r>
              <a:rPr>
                <a:latin typeface="Comic Sans MS"/>
                <a:ea typeface="Comic Sans MS"/>
                <a:cs typeface="Comic Sans MS"/>
                <a:sym typeface="Comic Sans MS"/>
              </a:rPr>
              <a:t>MENU_OPTION_ID_HELP_GOAL,</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GameMenu.</a:t>
            </a:r>
            <a:r>
              <a:rPr>
                <a:latin typeface="Comic Sans MS"/>
                <a:ea typeface="Comic Sans MS"/>
                <a:cs typeface="Comic Sans MS"/>
                <a:sym typeface="Comic Sans MS"/>
              </a:rPr>
              <a:t>MENU_OPTION_ID_HELP_STRAIGHTS, </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GameMenu.</a:t>
            </a:r>
            <a:r>
              <a:rPr>
                <a:latin typeface="Comic Sans MS"/>
                <a:ea typeface="Comic Sans MS"/>
                <a:cs typeface="Comic Sans MS"/>
                <a:sym typeface="Comic Sans MS"/>
              </a:rPr>
              <a:t>MENU_OPTION_ID_HELP_CURVES,</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GameMenu.</a:t>
            </a:r>
            <a:r>
              <a:rPr>
                <a:latin typeface="Comic Sans MS"/>
                <a:ea typeface="Comic Sans MS"/>
                <a:cs typeface="Comic Sans MS"/>
                <a:sym typeface="Comic Sans MS"/>
              </a:rPr>
              <a:t>MENU_OPTION_ID_HELP_ABOUT</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a:t>
            </a:r>
          </a:p>
          <a:p>
            <a:pPr defTabSz="406400">
              <a:buClr>
                <a:srgbClr val="FF4C00"/>
              </a:buClr>
              <a:buFont typeface="Wingdings"/>
              <a:defRPr sz="400">
                <a:solidFill>
                  <a:srgbClr val="FFFFFF"/>
                </a:solidFill>
                <a:latin typeface="+mn-lt"/>
                <a:ea typeface="+mn-ea"/>
                <a:cs typeface="+mn-cs"/>
                <a:sym typeface="Gill Sans"/>
              </a:defRPr>
            </a:pPr>
            <a:r>
              <a:t>        /** Pause exit menu options */</a:t>
            </a:r>
          </a:p>
          <a:p>
            <a:pPr defTabSz="406400">
              <a:buClr>
                <a:srgbClr val="FF4C00"/>
              </a:buClr>
              <a:buFont typeface="Wingdings"/>
              <a:defRPr sz="400">
                <a:solidFill>
                  <a:srgbClr val="FFFFFF"/>
                </a:solidFill>
                <a:latin typeface="+mn-lt"/>
                <a:ea typeface="+mn-ea"/>
                <a:cs typeface="+mn-cs"/>
                <a:sym typeface="Gill Sans"/>
              </a:defRPr>
            </a:pPr>
            <a:r>
              <a:t>    </a:t>
            </a:r>
            <a:r>
              <a:rPr b="1">
                <a:latin typeface="Comic Sans MS"/>
                <a:ea typeface="Comic Sans MS"/>
                <a:cs typeface="Comic Sans MS"/>
                <a:sym typeface="Comic Sans MS"/>
              </a:rPr>
              <a:t>private final int[] pauseMenuRestartCommands = { </a:t>
            </a:r>
            <a:endParaRPr b="1">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GameMenu.</a:t>
            </a:r>
            <a:r>
              <a:rPr>
                <a:latin typeface="Comic Sans MS"/>
                <a:ea typeface="Comic Sans MS"/>
                <a:cs typeface="Comic Sans MS"/>
                <a:sym typeface="Comic Sans MS"/>
              </a:rPr>
              <a:t>MENU_OPTION_ID_PAUSE_RESTART_YES,</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GameMenu.</a:t>
            </a:r>
            <a:r>
              <a:rPr>
                <a:latin typeface="Comic Sans MS"/>
                <a:ea typeface="Comic Sans MS"/>
                <a:cs typeface="Comic Sans MS"/>
                <a:sym typeface="Comic Sans MS"/>
              </a:rPr>
              <a:t>MENU_OPTION_ID_PAUSE_RESTART_NO</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a:t>
            </a:r>
            <a:r>
              <a:rPr b="1">
                <a:solidFill>
                  <a:srgbClr val="FF2600"/>
                </a:solidFill>
                <a:uFill>
                  <a:solidFill>
                    <a:srgbClr val="FF2600"/>
                  </a:solidFill>
                </a:uFill>
                <a:latin typeface="Comic Sans MS"/>
                <a:ea typeface="Comic Sans MS"/>
                <a:cs typeface="Comic Sans MS"/>
                <a:sym typeface="Comic Sans MS"/>
              </a:rPr>
              <a:t>    private final int[] endRaceMenuCommands = {</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GameMenu.MENU_OPTION_ID_ARENA_POST_SCORE,</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GameMenu.MENU_OPTION_ID_END_RACE_RETRY,</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GameMenu.MENU_OPTION_ID_END_RACE_SELECT_TRACK,</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GameMenu.MENU_OPTION_ID_BACK_MAIN_MENU</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private final int[] endRaceMenuCommands = {</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GameMenu.MENU_OPTION_ID_END_RACE_RETRY,</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GameMenu.MENU_OPTION_ID_END_RACE_SELECT_TRACK,</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GameMenu.MENU_OPTION_ID_BACK_MAIN_MENU</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 */</a:t>
            </a:r>
          </a:p>
          <a:p>
            <a:pPr defTabSz="406400">
              <a:buClr>
                <a:srgbClr val="FF4C00"/>
              </a:buClr>
              <a:buFont typeface="Wingdings"/>
              <a:defRPr sz="400">
                <a:solidFill>
                  <a:srgbClr val="FFFFFF"/>
                </a:solidFill>
                <a:latin typeface="+mn-lt"/>
                <a:ea typeface="+mn-ea"/>
                <a:cs typeface="+mn-cs"/>
                <a:sym typeface="Gill Sans"/>
              </a:defRPr>
            </a:pPr>
            <a:r>
              <a:rPr b="1">
                <a:latin typeface="Comic Sans MS"/>
                <a:ea typeface="Comic Sans MS"/>
                <a:cs typeface="Comic Sans MS"/>
                <a:sym typeface="Comic Sans MS"/>
              </a:rPr>
              <a:t>private int PREVIOUS_KEY_CODE = MainCanvas.UP_PRESSED;</a:t>
            </a:r>
            <a:endParaRPr b="1">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p>
          <a:p>
            <a:pPr defTabSz="406400">
              <a:buClr>
                <a:srgbClr val="FF4C00"/>
              </a:buClr>
              <a:buFont typeface="Wingdings"/>
              <a:defRPr sz="400">
                <a:solidFill>
                  <a:srgbClr val="FFFFFF"/>
                </a:solidFill>
                <a:latin typeface="+mn-lt"/>
                <a:ea typeface="+mn-ea"/>
                <a:cs typeface="+mn-cs"/>
                <a:sym typeface="Gill Sans"/>
              </a:defRPr>
            </a:pPr>
            <a:r>
              <a:rPr b="1">
                <a:latin typeface="Comic Sans MS"/>
                <a:ea typeface="Comic Sans MS"/>
                <a:cs typeface="Comic Sans MS"/>
                <a:sym typeface="Comic Sans MS"/>
              </a:rPr>
              <a:t>private int NEXT_KEY_CODE = MainCanvas.DOWN_PRESSED;</a:t>
            </a:r>
            <a:endParaRPr b="1">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 Title of the menu*/</a:t>
            </a:r>
          </a:p>
          <a:p>
            <a:pPr defTabSz="406400">
              <a:buClr>
                <a:srgbClr val="FF4C00"/>
              </a:buClr>
              <a:buFont typeface="Wingdings"/>
              <a:defRPr sz="400">
                <a:solidFill>
                  <a:srgbClr val="FFFFFF"/>
                </a:solidFill>
                <a:latin typeface="+mn-lt"/>
                <a:ea typeface="+mn-ea"/>
                <a:cs typeface="+mn-cs"/>
                <a:sym typeface="Gill Sans"/>
              </a:defRPr>
            </a:pPr>
            <a:r>
              <a:t>    </a:t>
            </a:r>
            <a:r>
              <a:rPr b="1">
                <a:latin typeface="Comic Sans MS"/>
                <a:ea typeface="Comic Sans MS"/>
                <a:cs typeface="Comic Sans MS"/>
                <a:sym typeface="Comic Sans MS"/>
              </a:rPr>
              <a:t>private String menuTitle;</a:t>
            </a:r>
            <a:endParaRPr b="1">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a:t>
            </a:r>
          </a:p>
          <a:p>
            <a:pPr defTabSz="406400">
              <a:buClr>
                <a:srgbClr val="FF4C00"/>
              </a:buClr>
              <a:buFont typeface="Wingdings"/>
              <a:defRPr b="1" sz="400">
                <a:solidFill>
                  <a:srgbClr val="FFFFFF"/>
                </a:solidFill>
                <a:latin typeface="+mn-lt"/>
                <a:ea typeface="+mn-ea"/>
                <a:cs typeface="+mn-cs"/>
                <a:sym typeface="Gill Sans"/>
              </a:defRPr>
            </a:pPr>
            <a:r>
              <a:t>private Image rewardUserImageMainMenu;</a:t>
            </a:r>
            <a:r>
              <a:rPr>
                <a:latin typeface="Comic Sans MS"/>
                <a:ea typeface="Comic Sans MS"/>
                <a:cs typeface="Comic Sans MS"/>
                <a:sym typeface="Comic Sans MS"/>
              </a:rPr>
              <a:t>public static final int TRACK_SELECTION_MENU = 5;</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//#if feature_arena_enabled</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 Post ranking menu</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public static final int POST_SCORE_MENU = 10;</a:t>
            </a:r>
            <a:endParaRPr b="1">
              <a:solidFill>
                <a:srgbClr val="FF2600"/>
              </a:solidFill>
              <a:uFill>
                <a:solidFill>
                  <a:srgbClr val="FF2600"/>
                </a:solidFill>
              </a:uFill>
              <a:latin typeface="Comic Sans MS"/>
              <a:ea typeface="Comic Sans MS"/>
              <a:cs typeface="Comic Sans MS"/>
              <a:sym typeface="Comic Sans MS"/>
            </a:endParaRPr>
          </a:p>
          <a:p>
            <a:pPr algn="ctr" defTabSz="406400">
              <a:buClr>
                <a:srgbClr val="FF4C00"/>
              </a:buClr>
              <a:buFont typeface="Wingdings"/>
              <a:defRPr sz="400">
                <a:solidFill>
                  <a:srgbClr val="FFFFFF"/>
                </a:solidFill>
                <a:latin typeface="+mn-lt"/>
                <a:ea typeface="+mn-ea"/>
                <a:cs typeface="+mn-cs"/>
                <a:sym typeface="Gill Sans"/>
              </a:defRPr>
            </a:pPr>
            <a:r>
              <a:t>//#endif</a:t>
            </a:r>
          </a:p>
        </p:txBody>
      </p:sp>
      <p:sp>
        <p:nvSpPr>
          <p:cNvPr id="770" name="package com.meantime.j2me.gui;…"/>
          <p:cNvSpPr txBox="1"/>
          <p:nvPr/>
        </p:nvSpPr>
        <p:spPr>
          <a:xfrm>
            <a:off x="3395662" y="3870632"/>
            <a:ext cx="1282701" cy="3086101"/>
          </a:xfrm>
          <a:prstGeom prst="rect">
            <a:avLst/>
          </a:prstGeom>
          <a:ln w="25400">
            <a:solidFill>
              <a:srgbClr val="0F0F0F"/>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406400">
              <a:buClr>
                <a:srgbClr val="FF4C00"/>
              </a:buClr>
              <a:buFont typeface="Wingdings"/>
              <a:defRPr sz="400">
                <a:solidFill>
                  <a:srgbClr val="FFFFFF"/>
                </a:solidFill>
                <a:latin typeface="+mn-lt"/>
                <a:ea typeface="+mn-ea"/>
                <a:cs typeface="+mn-cs"/>
                <a:sym typeface="Gill Sans"/>
              </a:defRPr>
            </a:pPr>
            <a:r>
              <a:t>package com.meantime.j2me.gui;</a:t>
            </a:r>
          </a:p>
          <a:p>
            <a:pPr defTabSz="406400">
              <a:buClr>
                <a:srgbClr val="FF4C00"/>
              </a:buClr>
              <a:buFont typeface="Wingdings"/>
              <a:defRPr sz="400">
                <a:solidFill>
                  <a:srgbClr val="FFFFFF"/>
                </a:solidFill>
                <a:latin typeface="+mn-lt"/>
                <a:ea typeface="+mn-ea"/>
                <a:cs typeface="+mn-cs"/>
                <a:sym typeface="Gill Sans"/>
              </a:defRPr>
            </a:pPr>
          </a:p>
          <a:p>
            <a:pPr defTabSz="406400">
              <a:buClr>
                <a:srgbClr val="FF4C00"/>
              </a:buClr>
              <a:buFont typeface="Wingdings"/>
              <a:defRPr sz="400">
                <a:solidFill>
                  <a:srgbClr val="FFFFFF"/>
                </a:solidFill>
                <a:latin typeface="+mn-lt"/>
                <a:ea typeface="+mn-ea"/>
                <a:cs typeface="+mn-cs"/>
                <a:sym typeface="Gill Sans"/>
              </a:defRPr>
            </a:pPr>
            <a:r>
              <a:t>import java.util.Vector;</a:t>
            </a:r>
          </a:p>
          <a:p>
            <a:pPr defTabSz="406400">
              <a:buClr>
                <a:srgbClr val="FF4C00"/>
              </a:buClr>
              <a:buFont typeface="Wingdings"/>
              <a:defRPr sz="400">
                <a:solidFill>
                  <a:srgbClr val="FFFFFF"/>
                </a:solidFill>
                <a:latin typeface="+mn-lt"/>
                <a:ea typeface="+mn-ea"/>
                <a:cs typeface="+mn-cs"/>
                <a:sym typeface="Gill Sans"/>
              </a:defRPr>
            </a:pPr>
          </a:p>
          <a:p>
            <a:pPr defTabSz="406400">
              <a:buClr>
                <a:srgbClr val="FF4C00"/>
              </a:buClr>
              <a:buFont typeface="Wingdings"/>
              <a:defRPr sz="400">
                <a:solidFill>
                  <a:srgbClr val="FFFFFF"/>
                </a:solidFill>
                <a:latin typeface="+mn-lt"/>
                <a:ea typeface="+mn-ea"/>
                <a:cs typeface="+mn-cs"/>
                <a:sym typeface="Gill Sans"/>
              </a:defRPr>
            </a:pPr>
            <a:r>
              <a:t>import com.meantime.j2me.util.Screen;</a:t>
            </a:r>
          </a:p>
          <a:p>
            <a:pPr defTabSz="406400">
              <a:buClr>
                <a:srgbClr val="FF4C00"/>
              </a:buClr>
              <a:buFont typeface="Wingdings"/>
              <a:defRPr sz="400">
                <a:solidFill>
                  <a:srgbClr val="FFFFFF"/>
                </a:solidFill>
                <a:latin typeface="+mn-lt"/>
                <a:ea typeface="+mn-ea"/>
                <a:cs typeface="+mn-cs"/>
                <a:sym typeface="Gill Sans"/>
              </a:defRPr>
            </a:pPr>
            <a:r>
              <a:t>import com.meantime.j2me.util.bvg.BVGAnimator;</a:t>
            </a:r>
          </a:p>
          <a:p>
            <a:pPr defTabSz="406400">
              <a:buClr>
                <a:srgbClr val="FF4C00"/>
              </a:buClr>
              <a:buFont typeface="Wingdings"/>
              <a:defRPr sz="400">
                <a:solidFill>
                  <a:srgbClr val="FFFFFF"/>
                </a:solidFill>
                <a:latin typeface="+mn-lt"/>
                <a:ea typeface="+mn-ea"/>
                <a:cs typeface="+mn-cs"/>
                <a:sym typeface="Gill Sans"/>
              </a:defRPr>
            </a:pPr>
          </a:p>
          <a:p>
            <a:pPr defTabSz="406400">
              <a:buClr>
                <a:srgbClr val="FF4C00"/>
              </a:buClr>
              <a:buFont typeface="Wingdings"/>
              <a:defRPr sz="400">
                <a:solidFill>
                  <a:srgbClr val="00A786"/>
                </a:solidFill>
                <a:uFill>
                  <a:solidFill>
                    <a:srgbClr val="00A786"/>
                  </a:solidFill>
                </a:uFill>
                <a:latin typeface="+mn-lt"/>
                <a:ea typeface="+mn-ea"/>
                <a:cs typeface="+mn-cs"/>
                <a:sym typeface="Gill Sans"/>
              </a:defRPr>
            </a:pPr>
            <a:r>
              <a:t>//#if device_graphics_transform_midp2</a:t>
            </a:r>
          </a:p>
          <a:p>
            <a:pPr defTabSz="406400">
              <a:buClr>
                <a:srgbClr val="FF4C00"/>
              </a:buClr>
              <a:buFont typeface="Wingdings"/>
              <a:defRPr sz="400">
                <a:solidFill>
                  <a:srgbClr val="00A786"/>
                </a:solidFill>
                <a:uFill>
                  <a:solidFill>
                    <a:srgbClr val="00A786"/>
                  </a:solidFill>
                </a:uFill>
                <a:latin typeface="+mn-lt"/>
                <a:ea typeface="+mn-ea"/>
                <a:cs typeface="+mn-cs"/>
                <a:sym typeface="Gill Sans"/>
              </a:defRPr>
            </a:pPr>
            <a:r>
              <a:t>//# import javax.microedition.lcdui.game.Sprite;</a:t>
            </a:r>
          </a:p>
          <a:p>
            <a:pPr defTabSz="406400">
              <a:buClr>
                <a:srgbClr val="FF4C00"/>
              </a:buClr>
              <a:buFont typeface="Wingdings"/>
              <a:defRPr b="1" sz="400">
                <a:solidFill>
                  <a:srgbClr val="00A786"/>
                </a:solidFill>
                <a:uFill>
                  <a:solidFill>
                    <a:srgbClr val="00A786"/>
                  </a:solidFill>
                </a:uFill>
                <a:latin typeface="+mn-lt"/>
                <a:ea typeface="+mn-ea"/>
                <a:cs typeface="+mn-cs"/>
                <a:sym typeface="Gill Sans"/>
              </a:defRPr>
            </a:pPr>
            <a:r>
              <a:t>//#else</a:t>
            </a:r>
          </a:p>
          <a:p>
            <a:pPr defTabSz="406400">
              <a:buClr>
                <a:srgbClr val="FF4C00"/>
              </a:buClr>
              <a:buFont typeface="Wingdings"/>
              <a:defRPr b="1" sz="400">
                <a:solidFill>
                  <a:srgbClr val="00A786"/>
                </a:solidFill>
                <a:uFill>
                  <a:solidFill>
                    <a:srgbClr val="00A786"/>
                  </a:solidFill>
                </a:uFill>
                <a:latin typeface="+mn-lt"/>
                <a:ea typeface="+mn-ea"/>
                <a:cs typeface="+mn-cs"/>
                <a:sym typeface="Gill Sans"/>
              </a:defRPr>
            </a:pPr>
            <a:r>
              <a:t>import com.meantime.j2me.util.game.Sprite;</a:t>
            </a:r>
          </a:p>
          <a:p>
            <a:pPr defTabSz="406400">
              <a:buClr>
                <a:srgbClr val="FF4C00"/>
              </a:buClr>
              <a:buFont typeface="Wingdings"/>
              <a:defRPr sz="400">
                <a:solidFill>
                  <a:srgbClr val="FFFFFF"/>
                </a:solidFill>
                <a:latin typeface="+mn-lt"/>
                <a:ea typeface="+mn-ea"/>
                <a:cs typeface="+mn-cs"/>
                <a:sym typeface="Gill Sans"/>
              </a:defRPr>
            </a:pPr>
            <a:r>
              <a:t> private static final int PRESENTATION_BACKGROUND_COLOR = 0x000000;</a:t>
            </a:r>
          </a:p>
          <a:p>
            <a:pPr defTabSz="406400">
              <a:buClr>
                <a:srgbClr val="FF4C00"/>
              </a:buClr>
              <a:buFont typeface="Wingdings"/>
              <a:defRPr sz="400">
                <a:solidFill>
                  <a:srgbClr val="FFFFFF"/>
                </a:solidFill>
                <a:latin typeface="+mn-lt"/>
                <a:ea typeface="+mn-ea"/>
                <a:cs typeface="+mn-cs"/>
                <a:sym typeface="Gill Sans"/>
              </a:defRPr>
            </a:pP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//#if device_screen_128x128</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 Initial car animation position x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private static final int CAR_LEFT_INITIAL_POS_X = -78;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 Initial car animation position y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private static final int CAR_LEFT_POS_Y = 31;</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 Initial tire animation position y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//#endif    </a:t>
            </a:r>
          </a:p>
          <a:p>
            <a:pPr defTabSz="406400">
              <a:buClr>
                <a:srgbClr val="FF4C00"/>
              </a:buClr>
              <a:buFont typeface="Wingdings"/>
              <a:defRPr sz="400">
                <a:solidFill>
                  <a:srgbClr val="FFFFFF"/>
                </a:solidFill>
                <a:latin typeface="+mn-lt"/>
                <a:ea typeface="+mn-ea"/>
                <a:cs typeface="+mn-cs"/>
                <a:sym typeface="Gill Sans"/>
              </a:defRPr>
            </a:pPr>
            <a:r>
              <a:t>    /** Used to left tire animatiom position x */</a:t>
            </a:r>
          </a:p>
          <a:p>
            <a:pPr defTabSz="406400">
              <a:buClr>
                <a:srgbClr val="FF4C00"/>
              </a:buClr>
              <a:buFont typeface="Wingdings"/>
              <a:defRPr sz="400">
                <a:solidFill>
                  <a:srgbClr val="FFFFFF"/>
                </a:solidFill>
                <a:latin typeface="+mn-lt"/>
                <a:ea typeface="+mn-ea"/>
                <a:cs typeface="+mn-cs"/>
                <a:sym typeface="Gill Sans"/>
              </a:defRPr>
            </a:pPr>
            <a:r>
              <a:t>    private int currentTireleftPosX;    private BVGAnimator presentation_second_bvg;</a:t>
            </a:r>
          </a:p>
          <a:p>
            <a:pPr defTabSz="406400">
              <a:buClr>
                <a:srgbClr val="FF4C00"/>
              </a:buClr>
              <a:buFont typeface="Wingdings"/>
              <a:defRPr b="1" sz="400">
                <a:solidFill>
                  <a:srgbClr val="FFFFFF"/>
                </a:solidFill>
                <a:latin typeface="+mn-lt"/>
                <a:ea typeface="+mn-ea"/>
                <a:cs typeface="+mn-cs"/>
                <a:sym typeface="Gill Sans"/>
              </a:defRPr>
            </a:pPr>
            <a:r>
              <a:t>    private BVGAnimator arena_bvg;</a:t>
            </a:r>
          </a:p>
          <a:p>
            <a:pPr defTabSz="406400">
              <a:buClr>
                <a:srgbClr val="FF4C00"/>
              </a:buClr>
              <a:buFont typeface="Wingdings"/>
              <a:defRPr b="1" sz="400">
                <a:solidFill>
                  <a:srgbClr val="FFFFFF"/>
                </a:solidFill>
                <a:latin typeface="+mn-lt"/>
                <a:ea typeface="+mn-ea"/>
                <a:cs typeface="+mn-cs"/>
                <a:sym typeface="Gill Sans"/>
              </a:defRPr>
            </a:pPr>
            <a:r>
              <a:t>gff</a:t>
            </a:r>
          </a:p>
          <a:p>
            <a:pPr defTabSz="406400">
              <a:buClr>
                <a:srgbClr val="FF4C00"/>
              </a:buClr>
              <a:buFont typeface="Wingdings"/>
              <a:defRPr b="1" sz="400">
                <a:solidFill>
                  <a:srgbClr val="FFFFFF"/>
                </a:solidFill>
                <a:latin typeface="+mn-lt"/>
                <a:ea typeface="+mn-ea"/>
                <a:cs typeface="+mn-cs"/>
                <a:sym typeface="Gill Sans"/>
              </a:defRPr>
            </a:pP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Dffdsffffffffffffffffffffffffffffff</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Ghrwds {       </a:t>
            </a:r>
          </a:p>
          <a:p>
            <a:pPr defTabSz="406400">
              <a:buClr>
                <a:srgbClr val="FF4C00"/>
              </a:buClr>
              <a:buFont typeface="Wingdings"/>
              <a:defRPr b="1" sz="400">
                <a:solidFill>
                  <a:srgbClr val="FFFFFF"/>
                </a:solidFill>
                <a:latin typeface="+mn-lt"/>
                <a:ea typeface="+mn-ea"/>
                <a:cs typeface="+mn-cs"/>
                <a:sym typeface="Gill Sans"/>
              </a:defRPr>
            </a:pPr>
            <a:r>
              <a:t>    /** Constants to paint the scroll bar */    </a:t>
            </a:r>
          </a:p>
          <a:p>
            <a:pPr defTabSz="406400">
              <a:buClr>
                <a:srgbClr val="FF4C00"/>
              </a:buClr>
              <a:buFont typeface="Wingdings"/>
              <a:defRPr b="1" sz="400">
                <a:solidFill>
                  <a:srgbClr val="FFFFFF"/>
                </a:solidFill>
                <a:latin typeface="+mn-lt"/>
                <a:ea typeface="+mn-ea"/>
                <a:cs typeface="+mn-cs"/>
                <a:sym typeface="Gill Sans"/>
              </a:defRPr>
            </a:pPr>
            <a:r>
              <a:t>    private static final int ARENA_SCROLL_HEIGHT = 92;</a:t>
            </a:r>
          </a:p>
          <a:p>
            <a:pPr defTabSz="406400">
              <a:buClr>
                <a:srgbClr val="FF4C00"/>
              </a:buClr>
              <a:buFont typeface="Wingdings"/>
              <a:defRPr b="1" sz="400">
                <a:solidFill>
                  <a:srgbClr val="FFFFFF"/>
                </a:solidFill>
                <a:latin typeface="+mn-lt"/>
                <a:ea typeface="+mn-ea"/>
                <a:cs typeface="+mn-cs"/>
                <a:sym typeface="Gill Sans"/>
              </a:defRPr>
            </a:pPr>
            <a:r>
              <a:t>    private static final int ARENA_SCROLL_POS_Y = 17;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//#elif device_screen_128x117</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 Constants to paint the scroll bar */    </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private static final int ARENA_SCROLL_HEIGHT = 81;</a:t>
            </a:r>
          </a:p>
          <a:p>
            <a:pPr defTabSz="406400">
              <a:buClr>
                <a:srgbClr val="FF4C00"/>
              </a:buClr>
              <a:buFont typeface="Wingdings"/>
              <a:defRPr sz="400">
                <a:solidFill>
                  <a:srgbClr val="00BEF3"/>
                </a:solidFill>
                <a:uFill>
                  <a:solidFill>
                    <a:srgbClr val="00BEF3"/>
                  </a:solidFill>
                </a:uFill>
                <a:latin typeface="+mn-lt"/>
                <a:ea typeface="+mn-ea"/>
                <a:cs typeface="+mn-cs"/>
                <a:sym typeface="Gill Sans"/>
              </a:defRPr>
            </a:pPr>
            <a:r>
              <a:t>//# private static final int ARENA_SCROLL_POS_Y = 16;</a:t>
            </a:r>
          </a:p>
        </p:txBody>
      </p:sp>
      <p:sp>
        <p:nvSpPr>
          <p:cNvPr id="771" name="//#if sku_id_se1…"/>
          <p:cNvSpPr txBox="1"/>
          <p:nvPr/>
        </p:nvSpPr>
        <p:spPr>
          <a:xfrm>
            <a:off x="5173662" y="4238932"/>
            <a:ext cx="1473201" cy="2590801"/>
          </a:xfrm>
          <a:prstGeom prst="rect">
            <a:avLst/>
          </a:prstGeom>
          <a:ln w="25400">
            <a:solidFill>
              <a:srgbClr val="0F0F0F"/>
            </a:solidFill>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//#if sku_id_se1</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//#g = originalG;</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//#g.drawImage(bufferImg, 0, 0, 0);</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//#endif} </a:t>
            </a:r>
            <a:r>
              <a:rPr>
                <a:latin typeface="Comic Sans MS"/>
                <a:ea typeface="Comic Sans MS"/>
                <a:cs typeface="Comic Sans MS"/>
                <a:sym typeface="Comic Sans MS"/>
              </a:rPr>
              <a:t>catch(Exception e){</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e.printStackTrace();</a:t>
            </a:r>
          </a:p>
          <a:p>
            <a:pPr defTabSz="406400">
              <a:buClr>
                <a:srgbClr val="FF4C00"/>
              </a:buClr>
              <a:buFont typeface="Wingdings"/>
              <a:defRPr sz="400">
                <a:solidFill>
                  <a:srgbClr val="FFFFFF"/>
                </a:solidFill>
                <a:latin typeface="+mn-lt"/>
                <a:ea typeface="+mn-ea"/>
                <a:cs typeface="+mn-cs"/>
                <a:sym typeface="Gill Sans"/>
              </a:defRPr>
            </a:pPr>
            <a:r>
              <a:t>}</a:t>
            </a:r>
          </a:p>
          <a:p>
            <a:pPr defTabSz="406400">
              <a:buClr>
                <a:srgbClr val="FF4C00"/>
              </a:buClr>
              <a:buFont typeface="Wingdings"/>
              <a:defRPr sz="400">
                <a:solidFill>
                  <a:srgbClr val="FFFFFF"/>
                </a:solidFill>
                <a:latin typeface="+mn-lt"/>
                <a:ea typeface="+mn-ea"/>
                <a:cs typeface="+mn-cs"/>
                <a:sym typeface="Gill Sans"/>
              </a:defRPr>
            </a:pPr>
            <a:r>
              <a:t>}</a:t>
            </a:r>
          </a:p>
          <a:p>
            <a:pPr defTabSz="406400">
              <a:buClr>
                <a:srgbClr val="FF4C00"/>
              </a:buClr>
              <a:buFont typeface="Wingdings"/>
              <a:defRPr b="1" sz="400">
                <a:solidFill>
                  <a:srgbClr val="FFFFFF"/>
                </a:solidFill>
                <a:latin typeface="+mn-lt"/>
                <a:ea typeface="+mn-ea"/>
                <a:cs typeface="+mn-cs"/>
                <a:sym typeface="Gill Sans"/>
              </a:defRPr>
            </a:pPr>
            <a:r>
              <a:t>public void changeScreen (innewScreenIndex;</a:t>
            </a:r>
          </a:p>
          <a:p>
            <a:pPr defTabSz="406400">
              <a:buClr>
                <a:srgbClr val="FF4C00"/>
              </a:buClr>
              <a:buFont typeface="Wingdings"/>
              <a:defRPr b="1" sz="400">
                <a:solidFill>
                  <a:srgbClr val="FFFFFF"/>
                </a:solidFill>
                <a:latin typeface="+mn-lt"/>
                <a:ea typeface="+mn-ea"/>
                <a:cs typeface="+mn-cs"/>
                <a:sym typeface="Gill Sans"/>
              </a:defRPr>
            </a:pPr>
            <a:r>
              <a:t>this.nextScreenMode = newScreenMode;</a:t>
            </a:r>
          </a:p>
          <a:p>
            <a:pPr defTabSz="406400">
              <a:buClr>
                <a:srgbClr val="FF4C00"/>
              </a:buClr>
              <a:buFont typeface="Wingdings"/>
              <a:defRPr b="1" sz="400">
                <a:solidFill>
                  <a:srgbClr val="FFFFFF"/>
                </a:solidFill>
                <a:latin typeface="+mn-lt"/>
                <a:ea typeface="+mn-ea"/>
                <a:cs typeface="+mn-cs"/>
                <a:sym typeface="Gill Sans"/>
              </a:defRPr>
            </a:pPr>
            <a:r>
              <a:t>this.nextScreenParam = param;    /**</a:t>
            </a:r>
          </a:p>
          <a:p>
            <a:pPr defTabSz="406400">
              <a:buClr>
                <a:srgbClr val="FF4C00"/>
              </a:buClr>
              <a:buFont typeface="Wingdings"/>
              <a:defRPr sz="400">
                <a:solidFill>
                  <a:srgbClr val="FFFFFF"/>
                </a:solidFill>
                <a:latin typeface="+mn-lt"/>
                <a:ea typeface="+mn-ea"/>
                <a:cs typeface="+mn-cs"/>
                <a:sym typeface="Gill Sans"/>
              </a:defRPr>
            </a:pPr>
            <a:r>
              <a:t>     * Shows the last screen shown.</a:t>
            </a:r>
          </a:p>
          <a:p>
            <a:pPr defTabSz="406400">
              <a:buClr>
                <a:srgbClr val="FF4C00"/>
              </a:buClr>
              <a:buFont typeface="Wingdings"/>
              <a:defRPr sz="400">
                <a:solidFill>
                  <a:srgbClr val="FFFFFF"/>
                </a:solidFill>
                <a:latin typeface="+mn-lt"/>
                <a:ea typeface="+mn-ea"/>
                <a:cs typeface="+mn-cs"/>
                <a:sym typeface="Gill Sans"/>
              </a:defRPr>
            </a:pPr>
            <a:r>
              <a:t>     * If there's not a last screen (i.e., the screen index in </a:t>
            </a:r>
          </a:p>
          <a:p>
            <a:pPr defTabSz="406400">
              <a:buClr>
                <a:srgbClr val="FF4C00"/>
              </a:buClr>
              <a:buFont typeface="Wingdings"/>
              <a:defRPr sz="400">
                <a:solidFill>
                  <a:srgbClr val="FFFFFF"/>
                </a:solidFill>
                <a:latin typeface="+mn-lt"/>
                <a:ea typeface="+mn-ea"/>
                <a:cs typeface="+mn-cs"/>
                <a:sym typeface="Gill Sans"/>
              </a:defRPr>
            </a:pPr>
            <a:r>
              <a:t>     * the stack is </a:t>
            </a:r>
            <a:r>
              <a:rPr b="1">
                <a:latin typeface="Comic Sans MS"/>
                <a:ea typeface="Comic Sans MS"/>
                <a:cs typeface="Comic Sans MS"/>
                <a:sym typeface="Comic Sans MS"/>
              </a:rPr>
              <a:t>public void goBack() {    </a:t>
            </a:r>
            <a:endParaRPr b="1">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a:t>
            </a:r>
            <a:r>
              <a:rPr b="1">
                <a:latin typeface="Comic Sans MS"/>
                <a:ea typeface="Comic Sans MS"/>
                <a:cs typeface="Comic Sans MS"/>
                <a:sym typeface="Comic Sans MS"/>
              </a:rPr>
              <a:t>int[] screenData = this.popSc</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 avoid mainCanvas to go back to a waiting server screen </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rPr b="1">
                <a:solidFill>
                  <a:srgbClr val="FF2600"/>
                </a:solidFill>
                <a:uFill>
                  <a:solidFill>
                    <a:srgbClr val="FF2600"/>
                  </a:solidFill>
                </a:uFill>
                <a:latin typeface="Comic Sans MS"/>
                <a:ea typeface="Comic Sans MS"/>
                <a:cs typeface="Comic Sans MS"/>
                <a:sym typeface="Comic Sans MS"/>
              </a:rPr>
              <a:t>    if (screenData[STACK_SCREEN_MODE_INDEX] == Resources.MAIN_SCREEN_MODE_ARENA_WAITING_SERVER) {</a:t>
            </a:r>
            <a:endParaRPr b="1">
              <a:solidFill>
                <a:srgbClr val="FF2600"/>
              </a:solidFill>
              <a:uFill>
                <a:solidFill>
                  <a:srgbClr val="FF2600"/>
                </a:solidFill>
              </a:uFill>
              <a:latin typeface="Comic Sans MS"/>
              <a:ea typeface="Comic Sans MS"/>
              <a:cs typeface="Comic Sans MS"/>
              <a:sym typeface="Comic Sans MS"/>
            </a:endParaRP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this.goBack();</a:t>
            </a:r>
          </a:p>
          <a:p>
            <a:pPr defTabSz="406400">
              <a:buClr>
                <a:srgbClr val="FF4C00"/>
              </a:buClr>
              <a:buFont typeface="Wingdings"/>
              <a:defRPr b="1" sz="400">
                <a:solidFill>
                  <a:srgbClr val="FF2600"/>
                </a:solidFill>
                <a:uFill>
                  <a:solidFill>
                    <a:srgbClr val="FF2600"/>
                  </a:solidFill>
                </a:uFill>
                <a:latin typeface="+mn-lt"/>
                <a:ea typeface="+mn-ea"/>
                <a:cs typeface="+mn-cs"/>
                <a:sym typeface="Gill Sans"/>
              </a:defRPr>
            </a:pPr>
            <a:r>
              <a:t>        return;</a:t>
            </a:r>
            <a:r>
              <a:rPr>
                <a:latin typeface="Comic Sans MS"/>
                <a:ea typeface="Comic Sans MS"/>
                <a:cs typeface="Comic Sans MS"/>
                <a:sym typeface="Comic Sans MS"/>
              </a:rPr>
              <a:t>this.changeScreen(screenData[STACK_SCREEN_INDEX], </a:t>
            </a:r>
            <a:endParaRPr>
              <a:latin typeface="Comic Sans MS"/>
              <a:ea typeface="Comic Sans MS"/>
              <a:cs typeface="Comic Sans MS"/>
              <a:sym typeface="Comic Sans MS"/>
            </a:endParaRPr>
          </a:p>
          <a:p>
            <a:pPr defTabSz="406400">
              <a:buClr>
                <a:srgbClr val="FF4C00"/>
              </a:buClr>
              <a:buFont typeface="Wingdings"/>
              <a:defRPr sz="400">
                <a:solidFill>
                  <a:srgbClr val="FFFFFF"/>
                </a:solidFill>
                <a:latin typeface="+mn-lt"/>
                <a:ea typeface="+mn-ea"/>
                <a:cs typeface="+mn-cs"/>
                <a:sym typeface="Gill Sans"/>
              </a:defRPr>
            </a:pPr>
            <a:r>
              <a:t>  screenData[STACK_SCREEN_MODE_INDEX],</a:t>
            </a:r>
          </a:p>
          <a:p>
            <a:pPr defTabSz="406400">
              <a:buClr>
                <a:srgbClr val="FF4C00"/>
              </a:buClr>
              <a:buFont typeface="Wingdings"/>
              <a:defRPr sz="400">
                <a:solidFill>
                  <a:srgbClr val="FFFFFF"/>
                </a:solidFill>
                <a:latin typeface="+mn-lt"/>
                <a:ea typeface="+mn-ea"/>
                <a:cs typeface="+mn-cs"/>
                <a:sym typeface="Gill Sans"/>
              </a:defRPr>
            </a:pPr>
            <a:r>
              <a:t>  screenData[STACK_PARAM_INDEX]);</a:t>
            </a:r>
          </a:p>
          <a:p>
            <a:pPr defTabSz="406400">
              <a:buClr>
                <a:srgbClr val="FF4C00"/>
              </a:buClr>
              <a:buFont typeface="Wingdings"/>
              <a:defRPr sz="400">
                <a:solidFill>
                  <a:srgbClr val="FFFFFF"/>
                </a:solidFill>
                <a:latin typeface="+mn-lt"/>
                <a:ea typeface="+mn-ea"/>
                <a:cs typeface="+mn-cs"/>
                <a:sym typeface="Gill Sans"/>
              </a:defRPr>
            </a:pPr>
            <a:r>
              <a:t>        }</a:t>
            </a:r>
          </a:p>
          <a:p>
            <a:pPr defTabSz="406400">
              <a:buClr>
                <a:srgbClr val="FF4C00"/>
              </a:buClr>
              <a:buFont typeface="Wingdings"/>
              <a:defRPr b="1" sz="400">
                <a:solidFill>
                  <a:srgbClr val="FFFFFF"/>
                </a:solidFill>
                <a:latin typeface="+mn-lt"/>
                <a:ea typeface="+mn-ea"/>
                <a:cs typeface="+mn-cs"/>
                <a:sym typeface="Gill Sans"/>
              </a:defRPr>
            </a:pPr>
            <a:r>
              <a:t>this.goBack = true;</a:t>
            </a:r>
          </a:p>
          <a:p>
            <a:pPr defTabSz="406400">
              <a:buClr>
                <a:srgbClr val="FF4C00"/>
              </a:buClr>
              <a:buFont typeface="Wingdings"/>
              <a:defRPr sz="400">
                <a:solidFill>
                  <a:srgbClr val="FFFFFF"/>
                </a:solidFill>
                <a:latin typeface="+mn-lt"/>
                <a:ea typeface="+mn-ea"/>
                <a:cs typeface="+mn-cs"/>
                <a:sym typeface="Gill Sans"/>
              </a:defRPr>
            </a:pPr>
            <a:r>
              <a:t>    }//#public void commandAction(Command c, Displayable d) {</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//#if (c == this.leftCommand) {</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//#this.keyPressed(LEFT_SOFT_KEY);</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 else if (c == this.rightCommand) {</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//#this.keyPressed(RIGHT_SOFT_KEY);</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    </a:t>
            </a:r>
          </a:p>
          <a:p>
            <a:pPr defTabSz="406400">
              <a:buClr>
                <a:srgbClr val="FF4C00"/>
              </a:buClr>
              <a:buFont typeface="Wingdings"/>
              <a:defRPr b="1" sz="400">
                <a:solidFill>
                  <a:srgbClr val="FFCA00"/>
                </a:solidFill>
                <a:uFill>
                  <a:solidFill>
                    <a:srgbClr val="FFCA00"/>
                  </a:solidFill>
                </a:uFill>
                <a:latin typeface="+mn-lt"/>
                <a:ea typeface="+mn-ea"/>
                <a:cs typeface="+mn-cs"/>
                <a:sym typeface="Gill Sans"/>
              </a:defRPr>
            </a:pPr>
            <a:r>
              <a:t>//#endif    </a:t>
            </a:r>
          </a:p>
          <a:p>
            <a:pPr defTabSz="406400">
              <a:buClr>
                <a:srgbClr val="FF4C00"/>
              </a:buClr>
              <a:buFont typeface="Wingdings"/>
              <a:defRPr sz="400">
                <a:solidFill>
                  <a:srgbClr val="FFFFFF"/>
                </a:solidFill>
                <a:latin typeface="+mn-lt"/>
                <a:ea typeface="+mn-ea"/>
                <a:cs typeface="+mn-cs"/>
                <a:sym typeface="Gill Sans"/>
              </a:defRPr>
            </a:pPr>
            <a:r>
              <a:t> </a:t>
            </a:r>
          </a:p>
        </p:txBody>
      </p:sp>
      <p:sp>
        <p:nvSpPr>
          <p:cNvPr id="772" name="different colors represent code associated with different features, or concerns"/>
          <p:cNvSpPr/>
          <p:nvPr/>
        </p:nvSpPr>
        <p:spPr>
          <a:xfrm>
            <a:off x="7955756" y="2684680"/>
            <a:ext cx="3498966" cy="2637433"/>
          </a:xfrm>
          <a:prstGeom prst="wedgeEllipseCallout">
            <a:avLst>
              <a:gd name="adj1" fmla="val -73612"/>
              <a:gd name="adj2" fmla="val 45572"/>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different colors represent code associated with different features, or concerns </a:t>
            </a:r>
          </a:p>
        </p:txBody>
      </p:sp>
      <p:sp>
        <p:nvSpPr>
          <p:cNvPr id="773" name="tangling: mixing different concerns in the same module"/>
          <p:cNvSpPr/>
          <p:nvPr/>
        </p:nvSpPr>
        <p:spPr>
          <a:xfrm>
            <a:off x="7940111" y="6404173"/>
            <a:ext cx="3728693" cy="1899144"/>
          </a:xfrm>
          <a:prstGeom prst="wedgeEllipseCallout">
            <a:avLst>
              <a:gd name="adj1" fmla="val -65501"/>
              <a:gd name="adj2" fmla="val -52343"/>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tangling: mixing different concerns in the same module</a:t>
            </a:r>
          </a:p>
        </p:txBody>
      </p:sp>
      <p:sp>
        <p:nvSpPr>
          <p:cNvPr id="774" name="scattering: concern implementation not in a single module"/>
          <p:cNvSpPr/>
          <p:nvPr/>
        </p:nvSpPr>
        <p:spPr>
          <a:xfrm>
            <a:off x="2847578" y="7657703"/>
            <a:ext cx="5005811" cy="1719922"/>
          </a:xfrm>
          <a:prstGeom prst="wedgeEllipseCallout">
            <a:avLst>
              <a:gd name="adj1" fmla="val -51823"/>
              <a:gd name="adj2" fmla="val -62993"/>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scattering: concern implementation not in a single module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Modularity through high cohesion and low coupling"/>
          <p:cNvSpPr txBox="1"/>
          <p:nvPr>
            <p:ph type="title"/>
          </p:nvPr>
        </p:nvSpPr>
        <p:spPr>
          <a:prstGeom prst="rect">
            <a:avLst/>
          </a:prstGeom>
        </p:spPr>
        <p:txBody>
          <a:bodyPr/>
          <a:lstStyle>
            <a:lvl1pPr defTabSz="537463">
              <a:defRPr sz="7544"/>
            </a:lvl1pPr>
          </a:lstStyle>
          <a:p>
            <a:pPr/>
            <a:r>
              <a:t>Modularity through high cohesion and low coupling</a:t>
            </a:r>
          </a:p>
        </p:txBody>
      </p:sp>
      <p:pic>
        <p:nvPicPr>
          <p:cNvPr id="777" name="Image" descr="Image"/>
          <p:cNvPicPr>
            <a:picLocks noChangeAspect="1"/>
          </p:cNvPicPr>
          <p:nvPr/>
        </p:nvPicPr>
        <p:blipFill>
          <a:blip r:embed="rId2">
            <a:extLst/>
          </a:blip>
          <a:stretch>
            <a:fillRect/>
          </a:stretch>
        </p:blipFill>
        <p:spPr>
          <a:xfrm>
            <a:off x="1724537" y="3758994"/>
            <a:ext cx="9249902" cy="4947623"/>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780"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781"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OLID design principles"/>
          <p:cNvSpPr txBox="1"/>
          <p:nvPr>
            <p:ph type="title"/>
          </p:nvPr>
        </p:nvSpPr>
        <p:spPr>
          <a:prstGeom prst="rect">
            <a:avLst/>
          </a:prstGeom>
        </p:spPr>
        <p:txBody>
          <a:bodyPr/>
          <a:lstStyle/>
          <a:p>
            <a:pPr/>
            <a:r>
              <a:rPr>
                <a:solidFill>
                  <a:srgbClr val="FEFB27"/>
                </a:solidFill>
              </a:rPr>
              <a:t>SOLID</a:t>
            </a:r>
            <a:r>
              <a:t> design principles</a:t>
            </a:r>
          </a:p>
        </p:txBody>
      </p:sp>
      <p:sp>
        <p:nvSpPr>
          <p:cNvPr id="784" name="Single responsibility…"/>
          <p:cNvSpPr txBox="1"/>
          <p:nvPr>
            <p:ph type="body" idx="1"/>
          </p:nvPr>
        </p:nvSpPr>
        <p:spPr>
          <a:xfrm>
            <a:off x="1270000" y="2451100"/>
            <a:ext cx="10464800" cy="6908800"/>
          </a:xfrm>
          <a:prstGeom prst="rect">
            <a:avLst/>
          </a:prstGeom>
        </p:spPr>
        <p:txBody>
          <a:bodyPr/>
          <a:lstStyle/>
          <a:p>
            <a:pPr marL="834571" indent="-517071">
              <a:defRPr sz="3800">
                <a:solidFill>
                  <a:srgbClr val="FEFB27"/>
                </a:solidFill>
              </a:defRPr>
            </a:pPr>
            <a:r>
              <a:t>Single responsibility</a:t>
            </a:r>
          </a:p>
          <a:p>
            <a:pPr marL="834571" indent="-517071">
              <a:defRPr sz="3800">
                <a:solidFill>
                  <a:srgbClr val="FEFB27"/>
                </a:solidFill>
              </a:defRPr>
            </a:pPr>
            <a:r>
              <a:t>Open-closed</a:t>
            </a:r>
          </a:p>
          <a:p>
            <a:pPr marL="834571" indent="-517071">
              <a:defRPr sz="3800">
                <a:solidFill>
                  <a:srgbClr val="FEFB27"/>
                </a:solidFill>
              </a:defRPr>
            </a:pPr>
            <a:r>
              <a:t>Liskov Substitution</a:t>
            </a:r>
          </a:p>
          <a:p>
            <a:pPr marL="834571" indent="-517071">
              <a:defRPr sz="3800">
                <a:solidFill>
                  <a:srgbClr val="FEFB27"/>
                </a:solidFill>
              </a:defRPr>
            </a:pPr>
            <a:r>
              <a:t>Interface segregation</a:t>
            </a:r>
          </a:p>
          <a:p>
            <a:pPr marL="834571" indent="-517071">
              <a:defRPr sz="3800">
                <a:solidFill>
                  <a:srgbClr val="FEFB27"/>
                </a:solidFill>
              </a:defRPr>
            </a:pPr>
            <a:r>
              <a:t>Dependency injection</a:t>
            </a:r>
          </a:p>
          <a:p>
            <a:pPr marL="834571" indent="-517071">
              <a:defRPr sz="3800">
                <a:solidFill>
                  <a:srgbClr val="F3F9F6"/>
                </a:solidFill>
              </a:defRPr>
            </a:pPr>
            <a:r>
              <a:t>Demeter</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Single responsibility: a class should have a single responsibility"/>
          <p:cNvSpPr txBox="1"/>
          <p:nvPr>
            <p:ph type="title"/>
          </p:nvPr>
        </p:nvSpPr>
        <p:spPr>
          <a:prstGeom prst="rect">
            <a:avLst/>
          </a:prstGeom>
        </p:spPr>
        <p:txBody>
          <a:bodyPr/>
          <a:lstStyle>
            <a:lvl1pPr defTabSz="426466">
              <a:defRPr sz="5986"/>
            </a:lvl1pPr>
          </a:lstStyle>
          <a:p>
            <a:pPr/>
            <a:r>
              <a:t>Single responsibility: a class should have a single responsibility</a:t>
            </a:r>
          </a:p>
        </p:txBody>
      </p:sp>
      <p:sp>
        <p:nvSpPr>
          <p:cNvPr id="793" name="Connection Line"/>
          <p:cNvSpPr/>
          <p:nvPr/>
        </p:nvSpPr>
        <p:spPr>
          <a:xfrm>
            <a:off x="1481482" y="5909101"/>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pic>
        <p:nvPicPr>
          <p:cNvPr id="788" name="Image" descr="Image"/>
          <p:cNvPicPr>
            <a:picLocks noChangeAspect="1"/>
          </p:cNvPicPr>
          <p:nvPr/>
        </p:nvPicPr>
        <p:blipFill>
          <a:blip r:embed="rId2">
            <a:extLst/>
          </a:blip>
          <a:stretch>
            <a:fillRect/>
          </a:stretch>
        </p:blipFill>
        <p:spPr>
          <a:xfrm>
            <a:off x="186239" y="2692400"/>
            <a:ext cx="2692877" cy="2944918"/>
          </a:xfrm>
          <a:prstGeom prst="rect">
            <a:avLst/>
          </a:prstGeom>
          <a:ln w="12700">
            <a:miter lim="400000"/>
          </a:ln>
        </p:spPr>
      </p:pic>
      <p:pic>
        <p:nvPicPr>
          <p:cNvPr id="789" name="Image" descr="Image"/>
          <p:cNvPicPr>
            <a:picLocks noChangeAspect="1"/>
          </p:cNvPicPr>
          <p:nvPr/>
        </p:nvPicPr>
        <p:blipFill>
          <a:blip r:embed="rId3">
            <a:extLst/>
          </a:blip>
          <a:stretch>
            <a:fillRect/>
          </a:stretch>
        </p:blipFill>
        <p:spPr>
          <a:xfrm>
            <a:off x="3588159" y="5626100"/>
            <a:ext cx="8884664" cy="3706174"/>
          </a:xfrm>
          <a:prstGeom prst="rect">
            <a:avLst/>
          </a:prstGeom>
          <a:ln w="12700">
            <a:miter lim="400000"/>
          </a:ln>
        </p:spPr>
      </p:pic>
      <p:sp>
        <p:nvSpPr>
          <p:cNvPr id="790" name="two responsibilities"/>
          <p:cNvSpPr/>
          <p:nvPr/>
        </p:nvSpPr>
        <p:spPr>
          <a:xfrm>
            <a:off x="3587583" y="2887318"/>
            <a:ext cx="2744277" cy="1277734"/>
          </a:xfrm>
          <a:prstGeom prst="wedgeEllipseCallout">
            <a:avLst>
              <a:gd name="adj1" fmla="val -71679"/>
              <a:gd name="adj2" fmla="val 4657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two responsibilities</a:t>
            </a:r>
          </a:p>
        </p:txBody>
      </p:sp>
      <p:sp>
        <p:nvSpPr>
          <p:cNvPr id="791" name="single responsibility"/>
          <p:cNvSpPr/>
          <p:nvPr/>
        </p:nvSpPr>
        <p:spPr>
          <a:xfrm>
            <a:off x="7227977" y="4281154"/>
            <a:ext cx="2744276" cy="1277734"/>
          </a:xfrm>
          <a:prstGeom prst="wedgeEllipseCallout">
            <a:avLst>
              <a:gd name="adj1" fmla="val -65589"/>
              <a:gd name="adj2" fmla="val 7721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single responsibility</a:t>
            </a:r>
          </a:p>
        </p:txBody>
      </p:sp>
      <p:sp>
        <p:nvSpPr>
          <p:cNvPr id="792" name="improving cohesion"/>
          <p:cNvSpPr/>
          <p:nvPr/>
        </p:nvSpPr>
        <p:spPr>
          <a:xfrm>
            <a:off x="248277" y="8120588"/>
            <a:ext cx="2744276" cy="1277734"/>
          </a:xfrm>
          <a:prstGeom prst="wedgeEllipseCallout">
            <a:avLst>
              <a:gd name="adj1" fmla="val 17242"/>
              <a:gd name="adj2" fmla="val -103404"/>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improving cohesion</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Open-closed: a module should be open for extension but closed for modification"/>
          <p:cNvSpPr txBox="1"/>
          <p:nvPr>
            <p:ph type="title"/>
          </p:nvPr>
        </p:nvSpPr>
        <p:spPr>
          <a:prstGeom prst="rect">
            <a:avLst/>
          </a:prstGeom>
        </p:spPr>
        <p:txBody>
          <a:bodyPr/>
          <a:lstStyle>
            <a:lvl1pPr defTabSz="379729">
              <a:defRPr sz="5330"/>
            </a:lvl1pPr>
          </a:lstStyle>
          <a:p>
            <a:pPr/>
            <a:r>
              <a:t>Open-closed: a module should be open for extension but closed for modification</a:t>
            </a:r>
          </a:p>
        </p:txBody>
      </p:sp>
      <p:pic>
        <p:nvPicPr>
          <p:cNvPr id="796" name="Image" descr="Image"/>
          <p:cNvPicPr>
            <a:picLocks noChangeAspect="1"/>
          </p:cNvPicPr>
          <p:nvPr/>
        </p:nvPicPr>
        <p:blipFill>
          <a:blip r:embed="rId2">
            <a:extLst/>
          </a:blip>
          <a:stretch>
            <a:fillRect/>
          </a:stretch>
        </p:blipFill>
        <p:spPr>
          <a:xfrm>
            <a:off x="331019" y="4140200"/>
            <a:ext cx="4267201" cy="3759200"/>
          </a:xfrm>
          <a:prstGeom prst="rect">
            <a:avLst/>
          </a:prstGeom>
          <a:ln w="12700">
            <a:miter lim="400000"/>
          </a:ln>
        </p:spPr>
      </p:pic>
      <p:pic>
        <p:nvPicPr>
          <p:cNvPr id="797" name="Image" descr="Image"/>
          <p:cNvPicPr>
            <a:picLocks noChangeAspect="1"/>
          </p:cNvPicPr>
          <p:nvPr/>
        </p:nvPicPr>
        <p:blipFill>
          <a:blip r:embed="rId3">
            <a:extLst/>
          </a:blip>
          <a:stretch>
            <a:fillRect/>
          </a:stretch>
        </p:blipFill>
        <p:spPr>
          <a:xfrm>
            <a:off x="6079613" y="7775677"/>
            <a:ext cx="2882901" cy="787401"/>
          </a:xfrm>
          <a:prstGeom prst="rect">
            <a:avLst/>
          </a:prstGeom>
          <a:ln w="12700">
            <a:miter lim="400000"/>
          </a:ln>
        </p:spPr>
      </p:pic>
      <p:pic>
        <p:nvPicPr>
          <p:cNvPr id="798" name="Image" descr="Image"/>
          <p:cNvPicPr>
            <a:picLocks noChangeAspect="1"/>
          </p:cNvPicPr>
          <p:nvPr/>
        </p:nvPicPr>
        <p:blipFill>
          <a:blip r:embed="rId4">
            <a:extLst/>
          </a:blip>
          <a:stretch>
            <a:fillRect/>
          </a:stretch>
        </p:blipFill>
        <p:spPr>
          <a:xfrm>
            <a:off x="6079613" y="2921000"/>
            <a:ext cx="5943601" cy="3098800"/>
          </a:xfrm>
          <a:prstGeom prst="rect">
            <a:avLst/>
          </a:prstGeom>
          <a:ln w="12700">
            <a:miter lim="400000"/>
          </a:ln>
        </p:spPr>
      </p:pic>
      <p:sp>
        <p:nvSpPr>
          <p:cNvPr id="799" name="open for extension"/>
          <p:cNvSpPr/>
          <p:nvPr/>
        </p:nvSpPr>
        <p:spPr>
          <a:xfrm>
            <a:off x="10077603" y="5121275"/>
            <a:ext cx="2744891" cy="1278066"/>
          </a:xfrm>
          <a:prstGeom prst="wedgeEllipseCallout">
            <a:avLst>
              <a:gd name="adj1" fmla="val -25036"/>
              <a:gd name="adj2" fmla="val -178418"/>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open for extension</a:t>
            </a:r>
          </a:p>
        </p:txBody>
      </p:sp>
      <p:sp>
        <p:nvSpPr>
          <p:cNvPr id="800" name="closed for modification"/>
          <p:cNvSpPr/>
          <p:nvPr/>
        </p:nvSpPr>
        <p:spPr>
          <a:xfrm>
            <a:off x="10077603" y="8350947"/>
            <a:ext cx="2744891" cy="1278067"/>
          </a:xfrm>
          <a:prstGeom prst="wedgeEllipseCallout">
            <a:avLst>
              <a:gd name="adj1" fmla="val -69981"/>
              <a:gd name="adj2" fmla="val -60702"/>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closed for modification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ystem as a single, atomic entity"/>
          <p:cNvSpPr txBox="1"/>
          <p:nvPr>
            <p:ph type="title"/>
          </p:nvPr>
        </p:nvSpPr>
        <p:spPr>
          <a:prstGeom prst="rect">
            <a:avLst/>
          </a:prstGeom>
        </p:spPr>
        <p:txBody>
          <a:bodyPr/>
          <a:lstStyle>
            <a:lvl1pPr defTabSz="566674">
              <a:defRPr sz="7954"/>
            </a:lvl1pPr>
          </a:lstStyle>
          <a:p>
            <a:pPr/>
            <a:r>
              <a:t>System as a single, atomic entity</a:t>
            </a:r>
          </a:p>
        </p:txBody>
      </p:sp>
      <p:pic>
        <p:nvPicPr>
          <p:cNvPr id="417" name="Image" descr="Image"/>
          <p:cNvPicPr>
            <a:picLocks noChangeAspect="1"/>
          </p:cNvPicPr>
          <p:nvPr/>
        </p:nvPicPr>
        <p:blipFill>
          <a:blip r:embed="rId3">
            <a:extLst/>
          </a:blip>
          <a:stretch>
            <a:fillRect/>
          </a:stretch>
        </p:blipFill>
        <p:spPr>
          <a:xfrm>
            <a:off x="1068498" y="2931685"/>
            <a:ext cx="10867804" cy="6464591"/>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Extension requires modification: no use of sub typing"/>
          <p:cNvSpPr txBox="1"/>
          <p:nvPr>
            <p:ph type="title"/>
          </p:nvPr>
        </p:nvSpPr>
        <p:spPr>
          <a:prstGeom prst="rect">
            <a:avLst/>
          </a:prstGeom>
        </p:spPr>
        <p:txBody>
          <a:bodyPr/>
          <a:lstStyle>
            <a:lvl1pPr defTabSz="443991">
              <a:defRPr sz="6232">
                <a:solidFill>
                  <a:srgbClr val="FE2B00"/>
                </a:solidFill>
              </a:defRPr>
            </a:lvl1pPr>
          </a:lstStyle>
          <a:p>
            <a:pPr/>
            <a:r>
              <a:t>Extension requires modification: no use of sub typing</a:t>
            </a:r>
          </a:p>
        </p:txBody>
      </p:sp>
      <p:pic>
        <p:nvPicPr>
          <p:cNvPr id="803" name="Image" descr="Image"/>
          <p:cNvPicPr>
            <a:picLocks noChangeAspect="1"/>
          </p:cNvPicPr>
          <p:nvPr/>
        </p:nvPicPr>
        <p:blipFill>
          <a:blip r:embed="rId2">
            <a:extLst/>
          </a:blip>
          <a:stretch>
            <a:fillRect/>
          </a:stretch>
        </p:blipFill>
        <p:spPr>
          <a:xfrm>
            <a:off x="3556519" y="3263199"/>
            <a:ext cx="5891762" cy="5578529"/>
          </a:xfrm>
          <a:prstGeom prst="rect">
            <a:avLst/>
          </a:prstGeom>
          <a:ln w="12700">
            <a:miter lim="400000"/>
          </a:ln>
        </p:spPr>
      </p:pic>
      <p:sp>
        <p:nvSpPr>
          <p:cNvPr id="804" name="handling a new account type requires a new conditional"/>
          <p:cNvSpPr/>
          <p:nvPr/>
        </p:nvSpPr>
        <p:spPr>
          <a:xfrm>
            <a:off x="8328421" y="7087215"/>
            <a:ext cx="3406261" cy="1960266"/>
          </a:xfrm>
          <a:prstGeom prst="wedgeEllipseCallout">
            <a:avLst>
              <a:gd name="adj1" fmla="val -58200"/>
              <a:gd name="adj2" fmla="val -73897"/>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handling a new account type requires a new conditional</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Liskov substitution: objects of subclasses should behave like those of superclasses if used via superclasses methods"/>
          <p:cNvSpPr txBox="1"/>
          <p:nvPr>
            <p:ph type="title"/>
          </p:nvPr>
        </p:nvSpPr>
        <p:spPr>
          <a:prstGeom prst="rect">
            <a:avLst/>
          </a:prstGeom>
        </p:spPr>
        <p:txBody>
          <a:bodyPr/>
          <a:lstStyle>
            <a:lvl1pPr defTabSz="350520">
              <a:defRPr sz="4920"/>
            </a:lvl1pPr>
          </a:lstStyle>
          <a:p>
            <a:pPr/>
            <a:r>
              <a:t>Liskov substitution: objects of subclasses should behave like those of superclasses if used via superclasses methods</a:t>
            </a:r>
          </a:p>
        </p:txBody>
      </p:sp>
      <p:pic>
        <p:nvPicPr>
          <p:cNvPr id="807" name="Image" descr="Image"/>
          <p:cNvPicPr>
            <a:picLocks noChangeAspect="1"/>
          </p:cNvPicPr>
          <p:nvPr/>
        </p:nvPicPr>
        <p:blipFill>
          <a:blip r:embed="rId2">
            <a:extLst/>
          </a:blip>
          <a:stretch>
            <a:fillRect/>
          </a:stretch>
        </p:blipFill>
        <p:spPr>
          <a:xfrm>
            <a:off x="632541" y="3180735"/>
            <a:ext cx="4938445" cy="4350535"/>
          </a:xfrm>
          <a:prstGeom prst="rect">
            <a:avLst/>
          </a:prstGeom>
          <a:ln w="12700">
            <a:miter lim="400000"/>
          </a:ln>
        </p:spPr>
      </p:pic>
      <p:sp>
        <p:nvSpPr>
          <p:cNvPr id="808" name="clients can observe that objects of this class behave differently from objects of its superclass"/>
          <p:cNvSpPr/>
          <p:nvPr/>
        </p:nvSpPr>
        <p:spPr>
          <a:xfrm>
            <a:off x="8255358" y="3180735"/>
            <a:ext cx="4178147" cy="2869337"/>
          </a:xfrm>
          <a:prstGeom prst="wedgeEllipseCallout">
            <a:avLst>
              <a:gd name="adj1" fmla="val -52578"/>
              <a:gd name="adj2" fmla="val 7130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clients can </a:t>
            </a:r>
            <a:r>
              <a:rPr>
                <a:solidFill>
                  <a:srgbClr val="FEFB27"/>
                </a:solidFill>
              </a:rPr>
              <a:t>observe</a:t>
            </a:r>
            <a:r>
              <a:t> that objects of this class behave differently from objects of its superclass</a:t>
            </a:r>
          </a:p>
        </p:txBody>
      </p:sp>
      <p:sp>
        <p:nvSpPr>
          <p:cNvPr id="809" name="call debit, and then print balance and you can observe the difference"/>
          <p:cNvSpPr/>
          <p:nvPr/>
        </p:nvSpPr>
        <p:spPr>
          <a:xfrm>
            <a:off x="355164" y="7531268"/>
            <a:ext cx="4459954" cy="2222262"/>
          </a:xfrm>
          <a:prstGeom prst="wedgeEllipseCallout">
            <a:avLst>
              <a:gd name="adj1" fmla="val 67984"/>
              <a:gd name="adj2" fmla="val -44353"/>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call debit, and then print balance and you can observe the difference</a:t>
            </a:r>
          </a:p>
        </p:txBody>
      </p:sp>
      <p:sp>
        <p:nvSpPr>
          <p:cNvPr id="810" name="breaks LSP!"/>
          <p:cNvSpPr/>
          <p:nvPr/>
        </p:nvSpPr>
        <p:spPr>
          <a:xfrm>
            <a:off x="9563752" y="8624285"/>
            <a:ext cx="3066513" cy="1005597"/>
          </a:xfrm>
          <a:prstGeom prst="wedgeEllipseCallout">
            <a:avLst>
              <a:gd name="adj1" fmla="val -61186"/>
              <a:gd name="adj2" fmla="val -97815"/>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breaks LSP!</a:t>
            </a:r>
          </a:p>
        </p:txBody>
      </p:sp>
      <p:pic>
        <p:nvPicPr>
          <p:cNvPr id="811" name="Image" descr="Image"/>
          <p:cNvPicPr>
            <a:picLocks noChangeAspect="1"/>
          </p:cNvPicPr>
          <p:nvPr/>
        </p:nvPicPr>
        <p:blipFill>
          <a:blip r:embed="rId6">
            <a:extLst/>
          </a:blip>
          <a:stretch>
            <a:fillRect/>
          </a:stretch>
        </p:blipFill>
        <p:spPr>
          <a:xfrm>
            <a:off x="5286829" y="6778420"/>
            <a:ext cx="6982375" cy="2610528"/>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Breaking LSP reduces extensibility"/>
          <p:cNvSpPr txBox="1"/>
          <p:nvPr>
            <p:ph type="title"/>
          </p:nvPr>
        </p:nvSpPr>
        <p:spPr>
          <a:prstGeom prst="rect">
            <a:avLst/>
          </a:prstGeom>
        </p:spPr>
        <p:txBody>
          <a:bodyPr/>
          <a:lstStyle>
            <a:lvl1pPr defTabSz="566674">
              <a:defRPr sz="7954"/>
            </a:lvl1pPr>
          </a:lstStyle>
          <a:p>
            <a:pPr/>
            <a:r>
              <a:t>Breaking LSP reduces extensibility</a:t>
            </a:r>
          </a:p>
        </p:txBody>
      </p:sp>
      <p:pic>
        <p:nvPicPr>
          <p:cNvPr id="814" name="Image" descr="Image"/>
          <p:cNvPicPr>
            <a:picLocks noChangeAspect="1"/>
          </p:cNvPicPr>
          <p:nvPr/>
        </p:nvPicPr>
        <p:blipFill>
          <a:blip r:embed="rId2">
            <a:extLst/>
          </a:blip>
          <a:stretch>
            <a:fillRect/>
          </a:stretch>
        </p:blipFill>
        <p:spPr>
          <a:xfrm>
            <a:off x="351980" y="3844293"/>
            <a:ext cx="4375903" cy="2335691"/>
          </a:xfrm>
          <a:prstGeom prst="rect">
            <a:avLst/>
          </a:prstGeom>
          <a:ln w="12700">
            <a:miter lim="400000"/>
          </a:ln>
        </p:spPr>
      </p:pic>
      <p:pic>
        <p:nvPicPr>
          <p:cNvPr id="815" name="Image" descr="Image"/>
          <p:cNvPicPr>
            <a:picLocks noChangeAspect="1"/>
          </p:cNvPicPr>
          <p:nvPr/>
        </p:nvPicPr>
        <p:blipFill>
          <a:blip r:embed="rId3">
            <a:extLst/>
          </a:blip>
          <a:stretch>
            <a:fillRect/>
          </a:stretch>
        </p:blipFill>
        <p:spPr>
          <a:xfrm>
            <a:off x="8102395" y="3975100"/>
            <a:ext cx="4434752" cy="1625600"/>
          </a:xfrm>
          <a:prstGeom prst="rect">
            <a:avLst/>
          </a:prstGeom>
          <a:ln w="12700">
            <a:miter lim="400000"/>
          </a:ln>
        </p:spPr>
      </p:pic>
      <p:sp>
        <p:nvSpPr>
          <p:cNvPr id="816" name="Arrow"/>
          <p:cNvSpPr/>
          <p:nvPr/>
        </p:nvSpPr>
        <p:spPr>
          <a:xfrm>
            <a:off x="5357659" y="4152900"/>
            <a:ext cx="1852767"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17" name="safe, behavior-preserving modification, based only on the code of Account, if LSP is followed"/>
          <p:cNvSpPr/>
          <p:nvPr/>
        </p:nvSpPr>
        <p:spPr>
          <a:xfrm>
            <a:off x="724309" y="6977932"/>
            <a:ext cx="4572692" cy="2328640"/>
          </a:xfrm>
          <a:prstGeom prst="wedgeEllipseCallout">
            <a:avLst>
              <a:gd name="adj1" fmla="val 63440"/>
              <a:gd name="adj2" fmla="val -10541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safe, behavior-preserving modification, based only on the code of Account, if LSP is followed</a:t>
            </a:r>
          </a:p>
        </p:txBody>
      </p:sp>
      <p:sp>
        <p:nvSpPr>
          <p:cNvPr id="818" name="possibly unsafe, non behavior-preserving modification, if LSP is not followed (demands analysis of all subclasses of Account)"/>
          <p:cNvSpPr/>
          <p:nvPr/>
        </p:nvSpPr>
        <p:spPr>
          <a:xfrm>
            <a:off x="7726192" y="6403219"/>
            <a:ext cx="4810929" cy="2841761"/>
          </a:xfrm>
          <a:prstGeom prst="wedgeEllipseCallout">
            <a:avLst>
              <a:gd name="adj1" fmla="val -57354"/>
              <a:gd name="adj2" fmla="val -9048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possibly unsafe, non behavior-preserving modification, if LSP is not followed (demands analysis of all subclasses of Account)</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Supporting LSP by moving incompatible behavior from superclass to sibling"/>
          <p:cNvSpPr txBox="1"/>
          <p:nvPr>
            <p:ph type="title"/>
          </p:nvPr>
        </p:nvSpPr>
        <p:spPr>
          <a:xfrm>
            <a:off x="1270000" y="254000"/>
            <a:ext cx="10948254" cy="2438400"/>
          </a:xfrm>
          <a:prstGeom prst="rect">
            <a:avLst/>
          </a:prstGeom>
        </p:spPr>
        <p:txBody>
          <a:bodyPr/>
          <a:lstStyle>
            <a:lvl1pPr defTabSz="379729">
              <a:defRPr sz="5330"/>
            </a:lvl1pPr>
          </a:lstStyle>
          <a:p>
            <a:pPr/>
            <a:r>
              <a:t>Supporting LSP by moving incompatible behavior from superclass to sibling</a:t>
            </a:r>
          </a:p>
        </p:txBody>
      </p:sp>
      <p:pic>
        <p:nvPicPr>
          <p:cNvPr id="821" name="Image" descr="Image"/>
          <p:cNvPicPr>
            <a:picLocks noChangeAspect="1"/>
          </p:cNvPicPr>
          <p:nvPr/>
        </p:nvPicPr>
        <p:blipFill>
          <a:blip r:embed="rId2">
            <a:extLst/>
          </a:blip>
          <a:stretch>
            <a:fillRect/>
          </a:stretch>
        </p:blipFill>
        <p:spPr>
          <a:xfrm>
            <a:off x="4375150" y="2655233"/>
            <a:ext cx="4737954" cy="3450928"/>
          </a:xfrm>
          <a:prstGeom prst="rect">
            <a:avLst/>
          </a:prstGeom>
          <a:ln w="12700">
            <a:miter lim="400000"/>
          </a:ln>
        </p:spPr>
      </p:pic>
      <p:pic>
        <p:nvPicPr>
          <p:cNvPr id="822" name="Image" descr="Image"/>
          <p:cNvPicPr>
            <a:picLocks noChangeAspect="1"/>
          </p:cNvPicPr>
          <p:nvPr/>
        </p:nvPicPr>
        <p:blipFill>
          <a:blip r:embed="rId3">
            <a:extLst/>
          </a:blip>
          <a:stretch>
            <a:fillRect/>
          </a:stretch>
        </p:blipFill>
        <p:spPr>
          <a:xfrm>
            <a:off x="6974840" y="6706484"/>
            <a:ext cx="5799484" cy="2168276"/>
          </a:xfrm>
          <a:prstGeom prst="rect">
            <a:avLst/>
          </a:prstGeom>
          <a:ln w="12700">
            <a:miter lim="400000"/>
          </a:ln>
        </p:spPr>
      </p:pic>
      <p:pic>
        <p:nvPicPr>
          <p:cNvPr id="823" name="Image" descr="Image"/>
          <p:cNvPicPr>
            <a:picLocks noChangeAspect="1"/>
          </p:cNvPicPr>
          <p:nvPr/>
        </p:nvPicPr>
        <p:blipFill>
          <a:blip r:embed="rId4">
            <a:extLst/>
          </a:blip>
          <a:stretch>
            <a:fillRect/>
          </a:stretch>
        </p:blipFill>
        <p:spPr>
          <a:xfrm>
            <a:off x="245750" y="6706484"/>
            <a:ext cx="6256650" cy="2168276"/>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No misleading reasoning based on abstract methods"/>
          <p:cNvSpPr txBox="1"/>
          <p:nvPr>
            <p:ph type="title"/>
          </p:nvPr>
        </p:nvSpPr>
        <p:spPr>
          <a:prstGeom prst="rect">
            <a:avLst/>
          </a:prstGeom>
        </p:spPr>
        <p:txBody>
          <a:bodyPr/>
          <a:lstStyle>
            <a:lvl1pPr defTabSz="525779">
              <a:defRPr sz="7379"/>
            </a:lvl1pPr>
          </a:lstStyle>
          <a:p>
            <a:pPr/>
            <a:r>
              <a:t>No misleading reasoning based on abstract methods</a:t>
            </a:r>
          </a:p>
        </p:txBody>
      </p:sp>
      <p:pic>
        <p:nvPicPr>
          <p:cNvPr id="826" name="Image" descr="Image"/>
          <p:cNvPicPr>
            <a:picLocks noChangeAspect="1"/>
          </p:cNvPicPr>
          <p:nvPr/>
        </p:nvPicPr>
        <p:blipFill>
          <a:blip r:embed="rId2">
            <a:extLst/>
          </a:blip>
          <a:stretch>
            <a:fillRect/>
          </a:stretch>
        </p:blipFill>
        <p:spPr>
          <a:xfrm>
            <a:off x="351980" y="3844293"/>
            <a:ext cx="4375903" cy="2335691"/>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8102395" y="3975100"/>
            <a:ext cx="4434752" cy="1625600"/>
          </a:xfrm>
          <a:prstGeom prst="rect">
            <a:avLst/>
          </a:prstGeom>
          <a:ln w="12700">
            <a:miter lim="400000"/>
          </a:ln>
        </p:spPr>
      </p:pic>
      <p:sp>
        <p:nvSpPr>
          <p:cNvPr id="828" name="Arrow"/>
          <p:cNvSpPr/>
          <p:nvPr/>
        </p:nvSpPr>
        <p:spPr>
          <a:xfrm>
            <a:off x="5357659" y="4152900"/>
            <a:ext cx="1852767" cy="1270000"/>
          </a:xfrm>
          <a:prstGeom prst="rightArrow">
            <a:avLst>
              <a:gd name="adj1" fmla="val 32000"/>
              <a:gd name="adj2" fmla="val 64000"/>
            </a:avLst>
          </a:prstGeom>
          <a:blipFill>
            <a:blip r:embed="rId4"/>
          </a:blipFill>
          <a:ln w="12700">
            <a:miter lim="400000"/>
          </a:ln>
        </p:spPr>
        <p:txBody>
          <a:bodyPr lIns="50800" tIns="50800" rIns="50800" bIns="50800" anchor="ctr"/>
          <a:lstStyle/>
          <a:p>
            <a: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29" name="abstract method declaration specifies that we can’t expect a particular method behavior"/>
          <p:cNvSpPr/>
          <p:nvPr/>
        </p:nvSpPr>
        <p:spPr>
          <a:xfrm>
            <a:off x="3999232" y="6932213"/>
            <a:ext cx="4572692" cy="2328639"/>
          </a:xfrm>
          <a:prstGeom prst="wedgeEllipseCallout">
            <a:avLst>
              <a:gd name="adj1" fmla="val -50073"/>
              <a:gd name="adj2" fmla="val -72164"/>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abstract method declaration specifies that we can’t expect a particular method behavior</a:t>
            </a:r>
          </a:p>
        </p:txBody>
      </p:sp>
      <p:pic>
        <p:nvPicPr>
          <p:cNvPr id="830" name="Line Shape" descr="Line Shape"/>
          <p:cNvPicPr>
            <a:picLocks noChangeAspect="0"/>
          </p:cNvPicPr>
          <p:nvPr/>
        </p:nvPicPr>
        <p:blipFill>
          <a:blip r:embed="rId6">
            <a:extLst/>
          </a:blip>
          <a:stretch>
            <a:fillRect/>
          </a:stretch>
        </p:blipFill>
        <p:spPr>
          <a:xfrm>
            <a:off x="4727882" y="3717895"/>
            <a:ext cx="1976592" cy="2140010"/>
          </a:xfrm>
          <a:prstGeom prst="rect">
            <a:avLst/>
          </a:prstGeom>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LSP doesn’t prevent a subclass from doing more (additional methods, fields, and behavior on those fields)"/>
          <p:cNvSpPr txBox="1"/>
          <p:nvPr>
            <p:ph type="title"/>
          </p:nvPr>
        </p:nvSpPr>
        <p:spPr>
          <a:prstGeom prst="rect">
            <a:avLst/>
          </a:prstGeom>
        </p:spPr>
        <p:txBody>
          <a:bodyPr/>
          <a:lstStyle>
            <a:lvl1pPr defTabSz="379729">
              <a:defRPr sz="5330"/>
            </a:lvl1pPr>
          </a:lstStyle>
          <a:p>
            <a:pPr/>
            <a:r>
              <a:t>LSP doesn’t prevent a subclass from doing more (additional methods, fields, and behavior on those fields) </a:t>
            </a:r>
          </a:p>
        </p:txBody>
      </p:sp>
      <p:pic>
        <p:nvPicPr>
          <p:cNvPr id="834" name="Image" descr="Image"/>
          <p:cNvPicPr>
            <a:picLocks noChangeAspect="1"/>
          </p:cNvPicPr>
          <p:nvPr/>
        </p:nvPicPr>
        <p:blipFill>
          <a:blip r:embed="rId2">
            <a:extLst/>
          </a:blip>
          <a:stretch>
            <a:fillRect/>
          </a:stretch>
        </p:blipFill>
        <p:spPr>
          <a:xfrm>
            <a:off x="357238" y="3071062"/>
            <a:ext cx="4938445" cy="4350534"/>
          </a:xfrm>
          <a:prstGeom prst="rect">
            <a:avLst/>
          </a:prstGeom>
          <a:ln w="12700">
            <a:miter lim="400000"/>
          </a:ln>
        </p:spPr>
      </p:pic>
      <p:sp>
        <p:nvSpPr>
          <p:cNvPr id="835" name="clients can only observe that objects of this class behave differently from objects of its superclass when getting bonus"/>
          <p:cNvSpPr/>
          <p:nvPr/>
        </p:nvSpPr>
        <p:spPr>
          <a:xfrm>
            <a:off x="8202919" y="2813664"/>
            <a:ext cx="4464358" cy="2869337"/>
          </a:xfrm>
          <a:prstGeom prst="wedgeEllipseCallout">
            <a:avLst>
              <a:gd name="adj1" fmla="val -52412"/>
              <a:gd name="adj2" fmla="val 7130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r>
              <a:t>clients can only </a:t>
            </a:r>
            <a:r>
              <a:rPr>
                <a:solidFill>
                  <a:srgbClr val="FEFB27"/>
                </a:solidFill>
              </a:rPr>
              <a:t>observe</a:t>
            </a:r>
            <a:r>
              <a:t> that objects of this class behave differently from objects of its superclass when getting bonus</a:t>
            </a:r>
          </a:p>
        </p:txBody>
      </p:sp>
      <p:sp>
        <p:nvSpPr>
          <p:cNvPr id="836" name="call credit, and then print balance and you can’t observe the difference"/>
          <p:cNvSpPr/>
          <p:nvPr/>
        </p:nvSpPr>
        <p:spPr>
          <a:xfrm>
            <a:off x="357238" y="7672745"/>
            <a:ext cx="4457880" cy="2080785"/>
          </a:xfrm>
          <a:prstGeom prst="wedgeEllipseCallout">
            <a:avLst>
              <a:gd name="adj1" fmla="val 67956"/>
              <a:gd name="adj2" fmla="val -4398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call credit, and then print balance and you can’t observe the difference</a:t>
            </a:r>
          </a:p>
        </p:txBody>
      </p:sp>
      <p:pic>
        <p:nvPicPr>
          <p:cNvPr id="837" name="Image" descr="Image"/>
          <p:cNvPicPr>
            <a:picLocks noChangeAspect="1"/>
          </p:cNvPicPr>
          <p:nvPr/>
        </p:nvPicPr>
        <p:blipFill>
          <a:blip r:embed="rId5">
            <a:extLst/>
          </a:blip>
          <a:stretch>
            <a:fillRect/>
          </a:stretch>
        </p:blipFill>
        <p:spPr>
          <a:xfrm>
            <a:off x="5823153" y="6170586"/>
            <a:ext cx="6675895" cy="3480595"/>
          </a:xfrm>
          <a:prstGeom prst="rect">
            <a:avLst/>
          </a:prstGeom>
          <a:ln w="12700">
            <a:miter lim="400000"/>
          </a:ln>
        </p:spPr>
      </p:pic>
      <p:sp>
        <p:nvSpPr>
          <p:cNvPr id="838" name="satisfies LSP!"/>
          <p:cNvSpPr/>
          <p:nvPr/>
        </p:nvSpPr>
        <p:spPr>
          <a:xfrm>
            <a:off x="10611861" y="8747918"/>
            <a:ext cx="2392799" cy="1005597"/>
          </a:xfrm>
          <a:prstGeom prst="wedgeEllipseCallout">
            <a:avLst>
              <a:gd name="adj1" fmla="val -55850"/>
              <a:gd name="adj2" fmla="val -72307"/>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satisfies LSP!</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Interface segregation: client specific interfaces are better than one general purpose interface"/>
          <p:cNvSpPr txBox="1"/>
          <p:nvPr>
            <p:ph type="title"/>
          </p:nvPr>
        </p:nvSpPr>
        <p:spPr>
          <a:prstGeom prst="rect">
            <a:avLst/>
          </a:prstGeom>
        </p:spPr>
        <p:txBody>
          <a:bodyPr/>
          <a:lstStyle>
            <a:lvl1pPr defTabSz="309625">
              <a:defRPr sz="4346"/>
            </a:lvl1pPr>
          </a:lstStyle>
          <a:p>
            <a:pPr/>
            <a:r>
              <a:t>Interface segregation: client specific interfaces are better than one general purpose interface</a:t>
            </a:r>
          </a:p>
        </p:txBody>
      </p:sp>
      <p:pic>
        <p:nvPicPr>
          <p:cNvPr id="841" name="Image" descr="Image"/>
          <p:cNvPicPr>
            <a:picLocks noChangeAspect="1"/>
          </p:cNvPicPr>
          <p:nvPr/>
        </p:nvPicPr>
        <p:blipFill>
          <a:blip r:embed="rId3">
            <a:extLst/>
          </a:blip>
          <a:stretch>
            <a:fillRect/>
          </a:stretch>
        </p:blipFill>
        <p:spPr>
          <a:xfrm>
            <a:off x="6769100" y="5093191"/>
            <a:ext cx="6235700" cy="4495801"/>
          </a:xfrm>
          <a:prstGeom prst="rect">
            <a:avLst/>
          </a:prstGeom>
          <a:ln w="12700">
            <a:miter lim="400000"/>
          </a:ln>
        </p:spPr>
      </p:pic>
      <p:pic>
        <p:nvPicPr>
          <p:cNvPr id="842" name="Image" descr="Image"/>
          <p:cNvPicPr>
            <a:picLocks noChangeAspect="1"/>
          </p:cNvPicPr>
          <p:nvPr/>
        </p:nvPicPr>
        <p:blipFill>
          <a:blip r:embed="rId4">
            <a:extLst/>
          </a:blip>
          <a:stretch>
            <a:fillRect/>
          </a:stretch>
        </p:blipFill>
        <p:spPr>
          <a:xfrm>
            <a:off x="540938" y="2692400"/>
            <a:ext cx="4750332" cy="3445937"/>
          </a:xfrm>
          <a:prstGeom prst="rect">
            <a:avLst/>
          </a:prstGeom>
          <a:ln w="12700">
            <a:miter lim="400000"/>
          </a:ln>
        </p:spPr>
      </p:pic>
      <p:sp>
        <p:nvSpPr>
          <p:cNvPr id="846" name="Connection Line"/>
          <p:cNvSpPr/>
          <p:nvPr/>
        </p:nvSpPr>
        <p:spPr>
          <a:xfrm>
            <a:off x="4300882" y="5746745"/>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sp>
        <p:nvSpPr>
          <p:cNvPr id="844" name="each client uses a different set of provided methods"/>
          <p:cNvSpPr/>
          <p:nvPr/>
        </p:nvSpPr>
        <p:spPr>
          <a:xfrm>
            <a:off x="480167" y="7287831"/>
            <a:ext cx="3738302" cy="2102897"/>
          </a:xfrm>
          <a:prstGeom prst="wedgeEllipseCallout">
            <a:avLst>
              <a:gd name="adj1" fmla="val -19828"/>
              <a:gd name="adj2" fmla="val -92177"/>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each client uses a different set of provided methods</a:t>
            </a:r>
          </a:p>
        </p:txBody>
      </p:sp>
      <p:sp>
        <p:nvSpPr>
          <p:cNvPr id="845" name="different interfaces for different client demands"/>
          <p:cNvSpPr/>
          <p:nvPr/>
        </p:nvSpPr>
        <p:spPr>
          <a:xfrm>
            <a:off x="9418982" y="3001104"/>
            <a:ext cx="3430406" cy="1982644"/>
          </a:xfrm>
          <a:prstGeom prst="wedgeEllipseCallout">
            <a:avLst>
              <a:gd name="adj1" fmla="val -13302"/>
              <a:gd name="adj2" fmla="val 91649"/>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different interfaces for different client demands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Dependency injection: dependencies should be injected into a dependent object"/>
          <p:cNvSpPr txBox="1"/>
          <p:nvPr>
            <p:ph type="title"/>
          </p:nvPr>
        </p:nvSpPr>
        <p:spPr>
          <a:prstGeom prst="rect">
            <a:avLst/>
          </a:prstGeom>
        </p:spPr>
        <p:txBody>
          <a:bodyPr/>
          <a:lstStyle>
            <a:lvl1pPr defTabSz="379729">
              <a:defRPr sz="5330"/>
            </a:lvl1pPr>
          </a:lstStyle>
          <a:p>
            <a:pPr/>
            <a:r>
              <a:t>Dependency injection: dependencies should be injected into a dependent object</a:t>
            </a:r>
          </a:p>
        </p:txBody>
      </p:sp>
      <p:pic>
        <p:nvPicPr>
          <p:cNvPr id="851" name="Image" descr="Image"/>
          <p:cNvPicPr>
            <a:picLocks noChangeAspect="1"/>
          </p:cNvPicPr>
          <p:nvPr/>
        </p:nvPicPr>
        <p:blipFill>
          <a:blip r:embed="rId2">
            <a:extLst/>
          </a:blip>
          <a:stretch>
            <a:fillRect/>
          </a:stretch>
        </p:blipFill>
        <p:spPr>
          <a:xfrm>
            <a:off x="3046869" y="2962569"/>
            <a:ext cx="7165570" cy="2060486"/>
          </a:xfrm>
          <a:prstGeom prst="rect">
            <a:avLst/>
          </a:prstGeom>
          <a:ln w="12700">
            <a:miter lim="400000"/>
          </a:ln>
        </p:spPr>
      </p:pic>
      <p:pic>
        <p:nvPicPr>
          <p:cNvPr id="852" name="Image" descr="Image"/>
          <p:cNvPicPr>
            <a:picLocks noChangeAspect="1"/>
          </p:cNvPicPr>
          <p:nvPr/>
        </p:nvPicPr>
        <p:blipFill>
          <a:blip r:embed="rId3">
            <a:extLst/>
          </a:blip>
          <a:stretch>
            <a:fillRect/>
          </a:stretch>
        </p:blipFill>
        <p:spPr>
          <a:xfrm>
            <a:off x="1171568" y="5865351"/>
            <a:ext cx="5862690" cy="3140212"/>
          </a:xfrm>
          <a:prstGeom prst="rect">
            <a:avLst/>
          </a:prstGeom>
          <a:ln w="12700">
            <a:miter lim="400000"/>
          </a:ln>
        </p:spPr>
      </p:pic>
      <p:pic>
        <p:nvPicPr>
          <p:cNvPr id="853" name="Image" descr="Image"/>
          <p:cNvPicPr>
            <a:picLocks noChangeAspect="1"/>
          </p:cNvPicPr>
          <p:nvPr/>
        </p:nvPicPr>
        <p:blipFill>
          <a:blip r:embed="rId4">
            <a:extLst/>
          </a:blip>
          <a:stretch>
            <a:fillRect/>
          </a:stretch>
        </p:blipFill>
        <p:spPr>
          <a:xfrm>
            <a:off x="8540256" y="6612575"/>
            <a:ext cx="3344365" cy="1368857"/>
          </a:xfrm>
          <a:prstGeom prst="rect">
            <a:avLst/>
          </a:prstGeom>
          <a:ln w="12700">
            <a:miter lim="400000"/>
          </a:ln>
        </p:spPr>
      </p:pic>
      <p:sp>
        <p:nvSpPr>
          <p:cNvPr id="854" name="internally created dependency"/>
          <p:cNvSpPr/>
          <p:nvPr/>
        </p:nvSpPr>
        <p:spPr>
          <a:xfrm>
            <a:off x="3837397" y="8324728"/>
            <a:ext cx="3716327" cy="1278066"/>
          </a:xfrm>
          <a:prstGeom prst="wedgeEllipseCallout">
            <a:avLst>
              <a:gd name="adj1" fmla="val -57795"/>
              <a:gd name="adj2" fmla="val -7686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internally created dependency</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Injected dependency"/>
          <p:cNvSpPr txBox="1"/>
          <p:nvPr>
            <p:ph type="title"/>
          </p:nvPr>
        </p:nvSpPr>
        <p:spPr>
          <a:prstGeom prst="rect">
            <a:avLst/>
          </a:prstGeom>
        </p:spPr>
        <p:txBody>
          <a:bodyPr/>
          <a:lstStyle/>
          <a:p>
            <a:pPr/>
            <a:r>
              <a:t>Injected dependency</a:t>
            </a:r>
          </a:p>
        </p:txBody>
      </p:sp>
      <p:pic>
        <p:nvPicPr>
          <p:cNvPr id="857" name="Image" descr="Image"/>
          <p:cNvPicPr>
            <a:picLocks noChangeAspect="1"/>
          </p:cNvPicPr>
          <p:nvPr/>
        </p:nvPicPr>
        <p:blipFill>
          <a:blip r:embed="rId3">
            <a:extLst/>
          </a:blip>
          <a:stretch>
            <a:fillRect/>
          </a:stretch>
        </p:blipFill>
        <p:spPr>
          <a:xfrm>
            <a:off x="626003" y="2692400"/>
            <a:ext cx="4682860" cy="3981245"/>
          </a:xfrm>
          <a:prstGeom prst="rect">
            <a:avLst/>
          </a:prstGeom>
          <a:ln w="12700">
            <a:miter lim="400000"/>
          </a:ln>
        </p:spPr>
      </p:pic>
      <p:pic>
        <p:nvPicPr>
          <p:cNvPr id="858" name="Image" descr="Image"/>
          <p:cNvPicPr>
            <a:picLocks noChangeAspect="1"/>
          </p:cNvPicPr>
          <p:nvPr/>
        </p:nvPicPr>
        <p:blipFill>
          <a:blip r:embed="rId4">
            <a:extLst/>
          </a:blip>
          <a:stretch>
            <a:fillRect/>
          </a:stretch>
        </p:blipFill>
        <p:spPr>
          <a:xfrm>
            <a:off x="1270000" y="6810759"/>
            <a:ext cx="5016500" cy="1447801"/>
          </a:xfrm>
          <a:prstGeom prst="rect">
            <a:avLst/>
          </a:prstGeom>
          <a:ln w="12700">
            <a:miter lim="400000"/>
          </a:ln>
        </p:spPr>
      </p:pic>
      <p:pic>
        <p:nvPicPr>
          <p:cNvPr id="859" name="Image" descr="Image"/>
          <p:cNvPicPr>
            <a:picLocks noChangeAspect="1"/>
          </p:cNvPicPr>
          <p:nvPr/>
        </p:nvPicPr>
        <p:blipFill>
          <a:blip r:embed="rId5">
            <a:extLst/>
          </a:blip>
          <a:stretch>
            <a:fillRect/>
          </a:stretch>
        </p:blipFill>
        <p:spPr>
          <a:xfrm>
            <a:off x="7262049" y="2692400"/>
            <a:ext cx="5016501" cy="1447800"/>
          </a:xfrm>
          <a:prstGeom prst="rect">
            <a:avLst/>
          </a:prstGeom>
          <a:ln w="12700">
            <a:miter lim="400000"/>
          </a:ln>
        </p:spPr>
      </p:pic>
      <p:sp>
        <p:nvSpPr>
          <p:cNvPr id="860" name="externally created dependency"/>
          <p:cNvSpPr/>
          <p:nvPr/>
        </p:nvSpPr>
        <p:spPr>
          <a:xfrm>
            <a:off x="8415711" y="3970535"/>
            <a:ext cx="3716327" cy="1278067"/>
          </a:xfrm>
          <a:prstGeom prst="wedgeEllipseCallout">
            <a:avLst>
              <a:gd name="adj1" fmla="val -34707"/>
              <a:gd name="adj2" fmla="val -7482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externally created dependency</a:t>
            </a:r>
          </a:p>
        </p:txBody>
      </p:sp>
      <p:pic>
        <p:nvPicPr>
          <p:cNvPr id="861" name="Image" descr="Image"/>
          <p:cNvPicPr>
            <a:picLocks noChangeAspect="1"/>
          </p:cNvPicPr>
          <p:nvPr/>
        </p:nvPicPr>
        <p:blipFill>
          <a:blip r:embed="rId7">
            <a:extLst/>
          </a:blip>
          <a:stretch>
            <a:fillRect/>
          </a:stretch>
        </p:blipFill>
        <p:spPr>
          <a:xfrm>
            <a:off x="7389556" y="6150359"/>
            <a:ext cx="5016501" cy="2108201"/>
          </a:xfrm>
          <a:prstGeom prst="rect">
            <a:avLst/>
          </a:prstGeom>
          <a:ln w="12700">
            <a:miter lim="400000"/>
          </a:ln>
        </p:spPr>
      </p:pic>
      <p:sp>
        <p:nvSpPr>
          <p:cNvPr id="862" name="changing dependency at run time"/>
          <p:cNvSpPr/>
          <p:nvPr/>
        </p:nvSpPr>
        <p:spPr>
          <a:xfrm>
            <a:off x="8018462" y="8475662"/>
            <a:ext cx="4003614" cy="1278066"/>
          </a:xfrm>
          <a:prstGeom prst="wedgeEllipseCallout">
            <a:avLst>
              <a:gd name="adj1" fmla="val -34305"/>
              <a:gd name="adj2" fmla="val -82547"/>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changing dependency at run time</a:t>
            </a:r>
          </a:p>
        </p:txBody>
      </p:sp>
      <p:sp>
        <p:nvSpPr>
          <p:cNvPr id="863" name="working with alternative dependency"/>
          <p:cNvSpPr/>
          <p:nvPr/>
        </p:nvSpPr>
        <p:spPr>
          <a:xfrm>
            <a:off x="1568859" y="8475662"/>
            <a:ext cx="4682797" cy="1278066"/>
          </a:xfrm>
          <a:prstGeom prst="wedgeEllipseCallout">
            <a:avLst>
              <a:gd name="adj1" fmla="val -22586"/>
              <a:gd name="adj2" fmla="val -112679"/>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working with alternative dependency</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Demeter: a method of class A should only call methods of A or of the classes of A fields"/>
          <p:cNvSpPr txBox="1"/>
          <p:nvPr>
            <p:ph type="title"/>
          </p:nvPr>
        </p:nvSpPr>
        <p:spPr>
          <a:prstGeom prst="rect">
            <a:avLst/>
          </a:prstGeom>
        </p:spPr>
        <p:txBody>
          <a:bodyPr/>
          <a:lstStyle>
            <a:lvl1pPr defTabSz="379729">
              <a:defRPr sz="5330"/>
            </a:lvl1pPr>
          </a:lstStyle>
          <a:p>
            <a:pPr/>
            <a:r>
              <a:t>Demeter: a method of class A should only call methods of A or of the classes of A fields</a:t>
            </a:r>
          </a:p>
        </p:txBody>
      </p:sp>
      <p:pic>
        <p:nvPicPr>
          <p:cNvPr id="868" name="Image" descr="Image"/>
          <p:cNvPicPr>
            <a:picLocks noChangeAspect="1"/>
          </p:cNvPicPr>
          <p:nvPr/>
        </p:nvPicPr>
        <p:blipFill>
          <a:blip r:embed="rId2">
            <a:extLst/>
          </a:blip>
          <a:stretch>
            <a:fillRect/>
          </a:stretch>
        </p:blipFill>
        <p:spPr>
          <a:xfrm>
            <a:off x="872444" y="4199890"/>
            <a:ext cx="11259912" cy="30825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Decomposition and refinement (adding detail)"/>
          <p:cNvSpPr txBox="1"/>
          <p:nvPr>
            <p:ph type="title"/>
          </p:nvPr>
        </p:nvSpPr>
        <p:spPr>
          <a:prstGeom prst="rect">
            <a:avLst/>
          </a:prstGeom>
        </p:spPr>
        <p:txBody>
          <a:bodyPr/>
          <a:lstStyle>
            <a:lvl1pPr defTabSz="554990">
              <a:defRPr sz="7790"/>
            </a:lvl1pPr>
          </a:lstStyle>
          <a:p>
            <a:pPr/>
            <a:r>
              <a:t>Decomposition and refinement (adding detail)</a:t>
            </a:r>
          </a:p>
        </p:txBody>
      </p:sp>
      <p:pic>
        <p:nvPicPr>
          <p:cNvPr id="422" name="Image" descr="Image"/>
          <p:cNvPicPr>
            <a:picLocks noChangeAspect="1"/>
          </p:cNvPicPr>
          <p:nvPr/>
        </p:nvPicPr>
        <p:blipFill>
          <a:blip r:embed="rId3">
            <a:extLst/>
          </a:blip>
          <a:stretch>
            <a:fillRect/>
          </a:stretch>
        </p:blipFill>
        <p:spPr>
          <a:xfrm>
            <a:off x="1068498" y="2931685"/>
            <a:ext cx="10867803" cy="646459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Reducing dependencies, pushing them down"/>
          <p:cNvSpPr txBox="1"/>
          <p:nvPr>
            <p:ph type="title"/>
          </p:nvPr>
        </p:nvSpPr>
        <p:spPr>
          <a:prstGeom prst="rect">
            <a:avLst/>
          </a:prstGeom>
        </p:spPr>
        <p:txBody>
          <a:bodyPr/>
          <a:lstStyle>
            <a:lvl1pPr defTabSz="566674">
              <a:defRPr sz="7954"/>
            </a:lvl1pPr>
          </a:lstStyle>
          <a:p>
            <a:pPr/>
            <a:r>
              <a:t>Reducing dependencies, pushing them down</a:t>
            </a:r>
          </a:p>
        </p:txBody>
      </p:sp>
      <p:pic>
        <p:nvPicPr>
          <p:cNvPr id="871" name="Image" descr="Image"/>
          <p:cNvPicPr>
            <a:picLocks noChangeAspect="1"/>
          </p:cNvPicPr>
          <p:nvPr/>
        </p:nvPicPr>
        <p:blipFill>
          <a:blip r:embed="rId2">
            <a:extLst/>
          </a:blip>
          <a:stretch>
            <a:fillRect/>
          </a:stretch>
        </p:blipFill>
        <p:spPr>
          <a:xfrm>
            <a:off x="201884" y="3218180"/>
            <a:ext cx="5832481" cy="1596694"/>
          </a:xfrm>
          <a:prstGeom prst="rect">
            <a:avLst/>
          </a:prstGeom>
          <a:ln w="12700">
            <a:miter lim="400000"/>
          </a:ln>
        </p:spPr>
      </p:pic>
      <p:pic>
        <p:nvPicPr>
          <p:cNvPr id="872" name="Image" descr="Image"/>
          <p:cNvPicPr>
            <a:picLocks noChangeAspect="1"/>
          </p:cNvPicPr>
          <p:nvPr/>
        </p:nvPicPr>
        <p:blipFill>
          <a:blip r:embed="rId3">
            <a:extLst/>
          </a:blip>
          <a:stretch>
            <a:fillRect/>
          </a:stretch>
        </p:blipFill>
        <p:spPr>
          <a:xfrm>
            <a:off x="2994573" y="5875675"/>
            <a:ext cx="9690187" cy="3569316"/>
          </a:xfrm>
          <a:prstGeom prst="rect">
            <a:avLst/>
          </a:prstGeom>
          <a:ln w="12700">
            <a:miter lim="400000"/>
          </a:ln>
        </p:spPr>
      </p:pic>
      <p:sp>
        <p:nvSpPr>
          <p:cNvPr id="875" name="Connection Line"/>
          <p:cNvSpPr/>
          <p:nvPr/>
        </p:nvSpPr>
        <p:spPr>
          <a:xfrm>
            <a:off x="612458" y="5518145"/>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sp>
        <p:nvSpPr>
          <p:cNvPr id="874" name="pulling complexity downwards"/>
          <p:cNvSpPr/>
          <p:nvPr/>
        </p:nvSpPr>
        <p:spPr>
          <a:xfrm>
            <a:off x="201884" y="8120737"/>
            <a:ext cx="3747631" cy="1443713"/>
          </a:xfrm>
          <a:prstGeom prst="wedgeEllipseCallout">
            <a:avLst>
              <a:gd name="adj1" fmla="val 35127"/>
              <a:gd name="adj2" fmla="val -8517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pulling complexity downwards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77" name="Image" descr="Image"/>
          <p:cNvPicPr>
            <a:picLocks noChangeAspect="1"/>
          </p:cNvPicPr>
          <p:nvPr/>
        </p:nvPicPr>
        <p:blipFill>
          <a:blip r:embed="rId3">
            <a:extLst/>
          </a:blip>
          <a:stretch>
            <a:fillRect/>
          </a:stretch>
        </p:blipFill>
        <p:spPr>
          <a:xfrm>
            <a:off x="123753" y="1122839"/>
            <a:ext cx="12377926" cy="7507922"/>
          </a:xfrm>
          <a:prstGeom prst="rect">
            <a:avLst/>
          </a:prstGeom>
          <a:ln w="12700">
            <a:miter lim="400000"/>
          </a:ln>
        </p:spPr>
      </p:pic>
      <p:sp>
        <p:nvSpPr>
          <p:cNvPr id="878" name="breaks Demeter"/>
          <p:cNvSpPr/>
          <p:nvPr/>
        </p:nvSpPr>
        <p:spPr>
          <a:xfrm>
            <a:off x="9776459" y="370364"/>
            <a:ext cx="2570223" cy="1254046"/>
          </a:xfrm>
          <a:prstGeom prst="wedgeEllipseCallout">
            <a:avLst>
              <a:gd name="adj1" fmla="val -49390"/>
              <a:gd name="adj2" fmla="val 7000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breaks Demeter</a:t>
            </a:r>
          </a:p>
        </p:txBody>
      </p:sp>
      <p:sp>
        <p:nvSpPr>
          <p:cNvPr id="879" name="satisfies Demeter"/>
          <p:cNvSpPr/>
          <p:nvPr/>
        </p:nvSpPr>
        <p:spPr>
          <a:xfrm>
            <a:off x="276153" y="8178521"/>
            <a:ext cx="2570223" cy="1254047"/>
          </a:xfrm>
          <a:prstGeom prst="wedgeEllipseCallout">
            <a:avLst>
              <a:gd name="adj1" fmla="val 66121"/>
              <a:gd name="adj2" fmla="val -77892"/>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satisfies Demeter</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Software and systems engineering"/>
          <p:cNvSpPr txBox="1"/>
          <p:nvPr>
            <p:ph type="title"/>
          </p:nvPr>
        </p:nvSpPr>
        <p:spPr>
          <a:prstGeom prst="rect">
            <a:avLst/>
          </a:prstGeom>
        </p:spPr>
        <p:txBody>
          <a:bodyPr>
            <a:normAutofit fontScale="100000" lnSpcReduction="0"/>
          </a:bodyPr>
          <a:lstStyle/>
          <a:p>
            <a:pPr/>
            <a:r>
              <a:t>Software and systems engineering</a:t>
            </a:r>
          </a:p>
        </p:txBody>
      </p:sp>
      <p:sp>
        <p:nvSpPr>
          <p:cNvPr id="884" name="Paulo Borba…"/>
          <p:cNvSpPr txBox="1"/>
          <p:nvPr>
            <p:ph type="body"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885" name="pauloborba.cin.ufpe.br"/>
          <p:cNvSpPr txBox="1"/>
          <p:nvPr/>
        </p:nvSpPr>
        <p:spPr>
          <a:xfrm>
            <a:off x="2578100" y="8833826"/>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584200">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Other design principles and values"/>
          <p:cNvSpPr txBox="1"/>
          <p:nvPr>
            <p:ph type="title"/>
          </p:nvPr>
        </p:nvSpPr>
        <p:spPr>
          <a:prstGeom prst="rect">
            <a:avLst/>
          </a:prstGeom>
        </p:spPr>
        <p:txBody>
          <a:bodyPr/>
          <a:lstStyle/>
          <a:p>
            <a:pPr/>
            <a:r>
              <a:t>Other design principles and values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Package cohesion principles"/>
          <p:cNvSpPr txBox="1"/>
          <p:nvPr>
            <p:ph type="title"/>
          </p:nvPr>
        </p:nvSpPr>
        <p:spPr>
          <a:prstGeom prst="rect">
            <a:avLst/>
          </a:prstGeom>
        </p:spPr>
        <p:txBody>
          <a:bodyPr/>
          <a:lstStyle/>
          <a:p>
            <a:pPr/>
            <a:r>
              <a:t>Package cohesion principles</a:t>
            </a:r>
          </a:p>
        </p:txBody>
      </p:sp>
      <p:sp>
        <p:nvSpPr>
          <p:cNvPr id="890" name="Classes that change together, belong together (common closure)…"/>
          <p:cNvSpPr txBox="1"/>
          <p:nvPr>
            <p:ph type="body" idx="1"/>
          </p:nvPr>
        </p:nvSpPr>
        <p:spPr>
          <a:xfrm>
            <a:off x="1270000" y="2806700"/>
            <a:ext cx="10464800" cy="6121400"/>
          </a:xfrm>
          <a:prstGeom prst="rect">
            <a:avLst/>
          </a:prstGeom>
        </p:spPr>
        <p:txBody>
          <a:bodyPr/>
          <a:lstStyle/>
          <a:p>
            <a:pPr/>
            <a:r>
              <a:t>Classes that change together, belong together (</a:t>
            </a:r>
            <a:r>
              <a:rPr>
                <a:solidFill>
                  <a:srgbClr val="FFFDA9"/>
                </a:solidFill>
              </a:rPr>
              <a:t>common closure</a:t>
            </a:r>
            <a:r>
              <a:t>)</a:t>
            </a:r>
          </a:p>
          <a:p>
            <a:pPr/>
            <a:r>
              <a:t>Classes that aren’t reused together should not be grouped together (</a:t>
            </a:r>
            <a:r>
              <a:rPr>
                <a:solidFill>
                  <a:srgbClr val="FFFDA9"/>
                </a:solidFill>
              </a:rPr>
              <a:t>common reuse</a:t>
            </a:r>
            <a:r>
              <a:t>)</a:t>
            </a:r>
          </a:p>
          <a:p>
            <a:pPr/>
            <a:r>
              <a:t>The granule of reuse is the granule of release (</a:t>
            </a:r>
            <a:r>
              <a:rPr>
                <a:solidFill>
                  <a:srgbClr val="FFFDA9"/>
                </a:solidFill>
              </a:rPr>
              <a:t>release reuse equivalency</a:t>
            </a:r>
            <a:r>
              <a:t>)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4" name="page23image42444752.png" descr="page23image42444752.png"/>
          <p:cNvPicPr>
            <a:picLocks noChangeAspect="1"/>
          </p:cNvPicPr>
          <p:nvPr/>
        </p:nvPicPr>
        <p:blipFill>
          <a:blip r:embed="rId2">
            <a:extLst/>
          </a:blip>
          <a:stretch>
            <a:fillRect/>
          </a:stretch>
        </p:blipFill>
        <p:spPr>
          <a:xfrm>
            <a:off x="2829829" y="558748"/>
            <a:ext cx="6733235" cy="8636104"/>
          </a:xfrm>
          <a:prstGeom prst="rect">
            <a:avLst/>
          </a:prstGeom>
          <a:ln w="12700">
            <a:miter lim="400000"/>
          </a:ln>
        </p:spPr>
      </p:pic>
      <p:sp>
        <p:nvSpPr>
          <p:cNvPr id="895" name="Text"/>
          <p:cNvSpPr txBox="1"/>
          <p:nvPr/>
        </p:nvSpPr>
        <p:spPr>
          <a:xfrm>
            <a:off x="3921759" y="934646"/>
            <a:ext cx="1905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ts val="2800"/>
              </a:lnSpc>
              <a:defRPr>
                <a:latin typeface="Times Roman"/>
                <a:ea typeface="Times Roman"/>
                <a:cs typeface="Times Roman"/>
                <a:sym typeface="Times Roman"/>
              </a:defRPr>
            </a:lvl1pPr>
          </a:lstStyle>
          <a:p>
            <a:pPr/>
            <a:r>
              <a:t> </a:t>
            </a:r>
          </a:p>
        </p:txBody>
      </p:sp>
      <p:sp>
        <p:nvSpPr>
          <p:cNvPr id="896" name="post slice"/>
          <p:cNvSpPr txBox="1"/>
          <p:nvPr/>
        </p:nvSpPr>
        <p:spPr>
          <a:xfrm>
            <a:off x="11095018" y="3331516"/>
            <a:ext cx="180836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EFB27"/>
                </a:solidFill>
              </a:defRPr>
            </a:lvl1pPr>
          </a:lstStyle>
          <a:p>
            <a:pPr/>
            <a:r>
              <a:t>post slice</a:t>
            </a:r>
          </a:p>
        </p:txBody>
      </p:sp>
      <p:sp>
        <p:nvSpPr>
          <p:cNvPr id="897" name="Line"/>
          <p:cNvSpPr/>
          <p:nvPr/>
        </p:nvSpPr>
        <p:spPr>
          <a:xfrm flipV="1">
            <a:off x="9020711" y="3688023"/>
            <a:ext cx="2002547" cy="953580"/>
          </a:xfrm>
          <a:prstGeom prst="line">
            <a:avLst/>
          </a:prstGeom>
          <a:ln w="38100">
            <a:solidFill>
              <a:srgbClr val="FE2B00"/>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98" name="Line"/>
          <p:cNvSpPr/>
          <p:nvPr/>
        </p:nvSpPr>
        <p:spPr>
          <a:xfrm>
            <a:off x="9015258" y="2669447"/>
            <a:ext cx="2013560" cy="1007129"/>
          </a:xfrm>
          <a:prstGeom prst="line">
            <a:avLst/>
          </a:prstGeom>
          <a:ln w="38100">
            <a:solidFill>
              <a:srgbClr val="FE2B00"/>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899" name="Line"/>
          <p:cNvSpPr/>
          <p:nvPr/>
        </p:nvSpPr>
        <p:spPr>
          <a:xfrm flipV="1">
            <a:off x="9023936" y="3681301"/>
            <a:ext cx="2006388" cy="4498972"/>
          </a:xfrm>
          <a:prstGeom prst="line">
            <a:avLst/>
          </a:prstGeom>
          <a:ln w="38100">
            <a:solidFill>
              <a:srgbClr val="FE2B00"/>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00" name="packages"/>
          <p:cNvSpPr txBox="1"/>
          <p:nvPr/>
        </p:nvSpPr>
        <p:spPr>
          <a:xfrm>
            <a:off x="597068" y="2353616"/>
            <a:ext cx="1966914" cy="977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EFB27"/>
                </a:solidFill>
              </a:defRPr>
            </a:lvl1pPr>
          </a:lstStyle>
          <a:p>
            <a:pPr/>
            <a:r>
              <a:t>packages</a:t>
            </a:r>
          </a:p>
        </p:txBody>
      </p:sp>
      <p:sp>
        <p:nvSpPr>
          <p:cNvPr id="901" name="module…"/>
          <p:cNvSpPr/>
          <p:nvPr/>
        </p:nvSpPr>
        <p:spPr>
          <a:xfrm>
            <a:off x="10417383" y="4959977"/>
            <a:ext cx="2351813" cy="2993543"/>
          </a:xfrm>
          <a:prstGeom prst="wedgeEllipseCallout">
            <a:avLst>
              <a:gd name="adj1" fmla="val 35578"/>
              <a:gd name="adj2" fmla="val -85590"/>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pPr>
            <a:r>
              <a:t>module </a:t>
            </a:r>
          </a:p>
          <a:p>
            <a: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pPr>
            <a:r>
              <a:t> structure </a:t>
            </a:r>
          </a:p>
          <a:p>
            <a: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pPr>
            <a:r>
              <a:t> established </a:t>
            </a:r>
          </a:p>
          <a:p>
            <a: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pPr>
            <a:r>
              <a:t> by features </a:t>
            </a:r>
          </a:p>
          <a:p>
            <a:pPr algn="ctr" defTabSz="584200">
              <a:defRPr sz="2800">
                <a:solidFill>
                  <a:srgbClr val="11AF16"/>
                </a:solidFill>
                <a:effectLst>
                  <a:outerShdw sx="100000" sy="100000" kx="0" ky="0" algn="b" rotWithShape="0" blurRad="38100" dist="12700" dir="5400000">
                    <a:srgbClr val="000000">
                      <a:alpha val="50000"/>
                    </a:srgbClr>
                  </a:outerShdw>
                </a:effectLst>
                <a:latin typeface="+mn-lt"/>
                <a:ea typeface="+mn-ea"/>
                <a:cs typeface="+mn-cs"/>
                <a:sym typeface="Gill Sans"/>
              </a:defRPr>
            </a:pPr>
            <a:r>
              <a:t> and tasks</a:t>
            </a:r>
          </a:p>
        </p:txBody>
      </p:sp>
      <p:sp>
        <p:nvSpPr>
          <p:cNvPr id="902" name="module…"/>
          <p:cNvSpPr/>
          <p:nvPr/>
        </p:nvSpPr>
        <p:spPr>
          <a:xfrm>
            <a:off x="123313" y="4032397"/>
            <a:ext cx="2351812" cy="2993544"/>
          </a:xfrm>
          <a:prstGeom prst="wedgeEllipseCallout">
            <a:avLst>
              <a:gd name="adj1" fmla="val 26828"/>
              <a:gd name="adj2" fmla="val -83435"/>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pPr>
            <a:r>
              <a:t>module </a:t>
            </a:r>
          </a:p>
          <a:p>
            <a: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pPr>
            <a:r>
              <a:t> structure </a:t>
            </a:r>
          </a:p>
          <a:p>
            <a: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pPr>
            <a:r>
              <a:t> established </a:t>
            </a:r>
          </a:p>
          <a:p>
            <a:pPr algn="ctr" defTabSz="584200">
              <a:defRPr sz="2800">
                <a:solidFill>
                  <a:srgbClr val="FE2B00"/>
                </a:solidFill>
                <a:effectLst>
                  <a:outerShdw sx="100000" sy="100000" kx="0" ky="0" algn="b" rotWithShape="0" blurRad="38100" dist="12700" dir="5400000">
                    <a:srgbClr val="000000">
                      <a:alpha val="50000"/>
                    </a:srgbClr>
                  </a:outerShdw>
                </a:effectLst>
                <a:latin typeface="+mn-lt"/>
                <a:ea typeface="+mn-ea"/>
                <a:cs typeface="+mn-cs"/>
                <a:sym typeface="Gill Sans"/>
              </a:defRPr>
            </a:pPr>
            <a:r>
              <a:t> by the kinds of classes</a:t>
            </a:r>
          </a:p>
        </p:txBody>
      </p:sp>
      <p:sp>
        <p:nvSpPr>
          <p:cNvPr id="903" name="Line"/>
          <p:cNvSpPr/>
          <p:nvPr/>
        </p:nvSpPr>
        <p:spPr>
          <a:xfrm flipH="1">
            <a:off x="2534054" y="1636785"/>
            <a:ext cx="1741902" cy="1035303"/>
          </a:xfrm>
          <a:prstGeom prst="line">
            <a:avLst/>
          </a:prstGeom>
          <a:ln w="38100">
            <a:solidFill>
              <a:srgbClr val="FE8E18"/>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04" name="Line"/>
          <p:cNvSpPr/>
          <p:nvPr/>
        </p:nvSpPr>
        <p:spPr>
          <a:xfrm flipH="1" flipV="1">
            <a:off x="2533300" y="2685752"/>
            <a:ext cx="1745015" cy="738440"/>
          </a:xfrm>
          <a:prstGeom prst="line">
            <a:avLst/>
          </a:prstGeom>
          <a:ln w="38100">
            <a:solidFill>
              <a:srgbClr val="FE8E18"/>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
        <p:nvSpPr>
          <p:cNvPr id="905" name="Line"/>
          <p:cNvSpPr/>
          <p:nvPr/>
        </p:nvSpPr>
        <p:spPr>
          <a:xfrm flipH="1" flipV="1">
            <a:off x="2537860" y="2680218"/>
            <a:ext cx="1833602" cy="2567980"/>
          </a:xfrm>
          <a:prstGeom prst="line">
            <a:avLst/>
          </a:prstGeom>
          <a:ln w="38100">
            <a:solidFill>
              <a:srgbClr val="FE8E18"/>
            </a:solidFill>
            <a:miter lim="400000"/>
            <a:tailEnd type="oval"/>
          </a:ln>
        </p:spPr>
        <p:txBody>
          <a:bodyPr lIns="50800" tIns="50800" rIns="50800" bIns="50800" anchor="ctr"/>
          <a:lstStyle/>
          <a:p>
            <a: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pP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Package coupling principles"/>
          <p:cNvSpPr txBox="1"/>
          <p:nvPr>
            <p:ph type="title"/>
          </p:nvPr>
        </p:nvSpPr>
        <p:spPr>
          <a:prstGeom prst="rect">
            <a:avLst/>
          </a:prstGeom>
        </p:spPr>
        <p:txBody>
          <a:bodyPr/>
          <a:lstStyle/>
          <a:p>
            <a:pPr/>
            <a:r>
              <a:t>Package coupling principles</a:t>
            </a:r>
          </a:p>
        </p:txBody>
      </p:sp>
      <p:sp>
        <p:nvSpPr>
          <p:cNvPr id="908" name="The dependencies betwen packages must not form cycles (acyclic dependencies)…"/>
          <p:cNvSpPr txBox="1"/>
          <p:nvPr>
            <p:ph type="body" idx="1"/>
          </p:nvPr>
        </p:nvSpPr>
        <p:spPr>
          <a:xfrm>
            <a:off x="1270000" y="3187700"/>
            <a:ext cx="10464800" cy="5715000"/>
          </a:xfrm>
          <a:prstGeom prst="rect">
            <a:avLst/>
          </a:prstGeom>
        </p:spPr>
        <p:txBody>
          <a:bodyPr/>
          <a:lstStyle/>
          <a:p>
            <a:pPr/>
            <a:r>
              <a:t>The dependencies betwen packages must not form cycles (</a:t>
            </a:r>
            <a:r>
              <a:rPr>
                <a:solidFill>
                  <a:srgbClr val="FFFDA9"/>
                </a:solidFill>
              </a:rPr>
              <a:t>acyclic dependencies</a:t>
            </a:r>
            <a:r>
              <a:t>)</a:t>
            </a:r>
          </a:p>
          <a:p>
            <a:pPr/>
            <a:r>
              <a:t>Depend in the direction of stability (</a:t>
            </a:r>
            <a:r>
              <a:rPr>
                <a:solidFill>
                  <a:srgbClr val="FFFDA9"/>
                </a:solidFill>
              </a:rPr>
              <a:t>stable dependencies</a:t>
            </a:r>
            <a:r>
              <a:t>)</a:t>
            </a:r>
          </a:p>
          <a:p>
            <a:pPr/>
            <a:r>
              <a:t>Stable packages should be abstract packages (</a:t>
            </a:r>
            <a:r>
              <a:rPr>
                <a:solidFill>
                  <a:srgbClr val="FFFDA9"/>
                </a:solidFill>
              </a:rPr>
              <a:t>stable abstractions</a:t>
            </a:r>
            <a:r>
              <a:t>)</a:t>
            </a:r>
          </a:p>
        </p:txBody>
      </p:sp>
      <p:sp>
        <p:nvSpPr>
          <p:cNvPr id="909" name="with interfaces or abstract classes"/>
          <p:cNvSpPr/>
          <p:nvPr/>
        </p:nvSpPr>
        <p:spPr>
          <a:xfrm>
            <a:off x="10167018" y="7556044"/>
            <a:ext cx="2579199" cy="2075692"/>
          </a:xfrm>
          <a:prstGeom prst="wedgeEllipseCallout">
            <a:avLst>
              <a:gd name="adj1" fmla="val -68816"/>
              <a:gd name="adj2" fmla="val -3856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with interfaces or abstract classes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13" name="Image" descr="Image"/>
          <p:cNvPicPr>
            <a:picLocks noChangeAspect="1"/>
          </p:cNvPicPr>
          <p:nvPr/>
        </p:nvPicPr>
        <p:blipFill>
          <a:blip r:embed="rId3">
            <a:extLst/>
          </a:blip>
          <a:stretch>
            <a:fillRect/>
          </a:stretch>
        </p:blipFill>
        <p:spPr>
          <a:xfrm>
            <a:off x="807171" y="381000"/>
            <a:ext cx="5295901" cy="4495800"/>
          </a:xfrm>
          <a:prstGeom prst="rect">
            <a:avLst/>
          </a:prstGeom>
          <a:ln w="12700">
            <a:miter lim="400000"/>
          </a:ln>
        </p:spPr>
      </p:pic>
      <p:pic>
        <p:nvPicPr>
          <p:cNvPr id="914" name="Image" descr="Image"/>
          <p:cNvPicPr>
            <a:picLocks noChangeAspect="1"/>
          </p:cNvPicPr>
          <p:nvPr/>
        </p:nvPicPr>
        <p:blipFill>
          <a:blip r:embed="rId4">
            <a:extLst/>
          </a:blip>
          <a:stretch>
            <a:fillRect/>
          </a:stretch>
        </p:blipFill>
        <p:spPr>
          <a:xfrm>
            <a:off x="6994069" y="4787389"/>
            <a:ext cx="5295901" cy="4495801"/>
          </a:xfrm>
          <a:prstGeom prst="rect">
            <a:avLst/>
          </a:prstGeom>
          <a:ln w="12700">
            <a:miter lim="400000"/>
          </a:ln>
        </p:spPr>
      </p:pic>
      <p:sp>
        <p:nvSpPr>
          <p:cNvPr id="918" name="Connection Line"/>
          <p:cNvSpPr/>
          <p:nvPr/>
        </p:nvSpPr>
        <p:spPr>
          <a:xfrm>
            <a:off x="3397574" y="5844014"/>
            <a:ext cx="1397634" cy="1327098"/>
          </a:xfrm>
          <a:custGeom>
            <a:avLst/>
            <a:gdLst/>
            <a:ahLst/>
            <a:cxnLst>
              <a:cxn ang="0">
                <a:pos x="wd2" y="hd2"/>
              </a:cxn>
              <a:cxn ang="5400000">
                <a:pos x="wd2" y="hd2"/>
              </a:cxn>
              <a:cxn ang="10800000">
                <a:pos x="wd2" y="hd2"/>
              </a:cxn>
              <a:cxn ang="16200000">
                <a:pos x="wd2" y="hd2"/>
              </a:cxn>
            </a:cxnLst>
            <a:rect l="0" t="0" r="r" b="b"/>
            <a:pathLst>
              <a:path w="21201" h="20465" fill="norm" stroke="1" extrusionOk="0">
                <a:moveTo>
                  <a:pt x="21201" y="20310"/>
                </a:moveTo>
                <a:cubicBezTo>
                  <a:pt x="6662" y="21600"/>
                  <a:pt x="-399" y="14830"/>
                  <a:pt x="17" y="0"/>
                </a:cubicBezTo>
              </a:path>
            </a:pathLst>
          </a:custGeom>
          <a:ln w="165100">
            <a:solidFill>
              <a:schemeClr val="accent1"/>
            </a:solidFill>
            <a:miter lim="400000"/>
            <a:headEnd type="triangle"/>
          </a:ln>
        </p:spPr>
        <p:txBody>
          <a:bodyPr/>
          <a:lstStyle/>
          <a:p>
            <a:pPr/>
          </a:p>
        </p:txBody>
      </p:sp>
      <p:sp>
        <p:nvSpPr>
          <p:cNvPr id="916" name="reducing package coupling by removing cyclic dependencies"/>
          <p:cNvSpPr/>
          <p:nvPr/>
        </p:nvSpPr>
        <p:spPr>
          <a:xfrm>
            <a:off x="271229" y="7671595"/>
            <a:ext cx="4046520" cy="1989593"/>
          </a:xfrm>
          <a:prstGeom prst="wedgeEllipseCallout">
            <a:avLst>
              <a:gd name="adj1" fmla="val 21966"/>
              <a:gd name="adj2" fmla="val -93279"/>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reducing package coupling by removing cyclic dependencies</a:t>
            </a:r>
          </a:p>
        </p:txBody>
      </p:sp>
      <p:sp>
        <p:nvSpPr>
          <p:cNvPr id="917" name="alternative solution colapses packages into a single one"/>
          <p:cNvSpPr/>
          <p:nvPr/>
        </p:nvSpPr>
        <p:spPr>
          <a:xfrm>
            <a:off x="7370033" y="455612"/>
            <a:ext cx="3887201" cy="2143167"/>
          </a:xfrm>
          <a:prstGeom prst="wedgeEllipseCallout">
            <a:avLst>
              <a:gd name="adj1" fmla="val -62949"/>
              <a:gd name="adj2" fmla="val 56043"/>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alternative solution colapses packages into a single one</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Classes (modules) should be deep"/>
          <p:cNvSpPr txBox="1"/>
          <p:nvPr>
            <p:ph type="title"/>
          </p:nvPr>
        </p:nvSpPr>
        <p:spPr>
          <a:prstGeom prst="rect">
            <a:avLst/>
          </a:prstGeom>
        </p:spPr>
        <p:txBody>
          <a:bodyPr/>
          <a:lstStyle>
            <a:lvl1pPr defTabSz="566674">
              <a:defRPr sz="7954"/>
            </a:lvl1pPr>
          </a:lstStyle>
          <a:p>
            <a:pPr/>
            <a:r>
              <a:t>Classes (modules) should be deep</a:t>
            </a:r>
          </a:p>
        </p:txBody>
      </p:sp>
      <p:pic>
        <p:nvPicPr>
          <p:cNvPr id="923" name="Image" descr="Image"/>
          <p:cNvPicPr>
            <a:picLocks noChangeAspect="1"/>
          </p:cNvPicPr>
          <p:nvPr/>
        </p:nvPicPr>
        <p:blipFill>
          <a:blip r:embed="rId3">
            <a:extLst/>
          </a:blip>
          <a:stretch>
            <a:fillRect/>
          </a:stretch>
        </p:blipFill>
        <p:spPr>
          <a:xfrm>
            <a:off x="263886" y="2741871"/>
            <a:ext cx="4105587" cy="5352855"/>
          </a:xfrm>
          <a:prstGeom prst="rect">
            <a:avLst/>
          </a:prstGeom>
          <a:ln w="12700">
            <a:miter lim="400000"/>
          </a:ln>
        </p:spPr>
      </p:pic>
      <p:sp>
        <p:nvSpPr>
          <p:cNvPr id="924" name="deep class"/>
          <p:cNvSpPr/>
          <p:nvPr/>
        </p:nvSpPr>
        <p:spPr>
          <a:xfrm>
            <a:off x="582649" y="8606556"/>
            <a:ext cx="3056597" cy="1008596"/>
          </a:xfrm>
          <a:prstGeom prst="wedgeEllipseCallout">
            <a:avLst>
              <a:gd name="adj1" fmla="val 21523"/>
              <a:gd name="adj2" fmla="val -9586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deep class</a:t>
            </a:r>
          </a:p>
        </p:txBody>
      </p:sp>
      <p:pic>
        <p:nvPicPr>
          <p:cNvPr id="925" name="Image" descr="Image"/>
          <p:cNvPicPr>
            <a:picLocks noChangeAspect="1"/>
          </p:cNvPicPr>
          <p:nvPr/>
        </p:nvPicPr>
        <p:blipFill>
          <a:blip r:embed="rId5">
            <a:extLst/>
          </a:blip>
          <a:stretch>
            <a:fillRect/>
          </a:stretch>
        </p:blipFill>
        <p:spPr>
          <a:xfrm>
            <a:off x="4627414" y="6995901"/>
            <a:ext cx="8158765" cy="1098825"/>
          </a:xfrm>
          <a:prstGeom prst="rect">
            <a:avLst/>
          </a:prstGeom>
          <a:ln w="12700">
            <a:miter lim="400000"/>
          </a:ln>
        </p:spPr>
      </p:pic>
      <p:sp>
        <p:nvSpPr>
          <p:cNvPr id="926" name="shallow class"/>
          <p:cNvSpPr/>
          <p:nvPr/>
        </p:nvSpPr>
        <p:spPr>
          <a:xfrm>
            <a:off x="8062515" y="8583140"/>
            <a:ext cx="3672284" cy="1008597"/>
          </a:xfrm>
          <a:prstGeom prst="wedgeEllipseCallout">
            <a:avLst>
              <a:gd name="adj1" fmla="val -22854"/>
              <a:gd name="adj2" fmla="val -9384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shallow class</a:t>
            </a:r>
          </a:p>
        </p:txBody>
      </p:sp>
      <p:sp>
        <p:nvSpPr>
          <p:cNvPr id="927" name="signatures of public members (interface)"/>
          <p:cNvSpPr/>
          <p:nvPr/>
        </p:nvSpPr>
        <p:spPr>
          <a:xfrm>
            <a:off x="5893986" y="2877083"/>
            <a:ext cx="4004863" cy="1450676"/>
          </a:xfrm>
          <a:prstGeom prst="wedgeEllipseCallout">
            <a:avLst>
              <a:gd name="adj1" fmla="val -87124"/>
              <a:gd name="adj2" fmla="val -36728"/>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signatures of public members (interface)</a:t>
            </a:r>
          </a:p>
        </p:txBody>
      </p:sp>
      <p:sp>
        <p:nvSpPr>
          <p:cNvPr id="928" name="declarations of private members, bodies of public members"/>
          <p:cNvSpPr/>
          <p:nvPr/>
        </p:nvSpPr>
        <p:spPr>
          <a:xfrm>
            <a:off x="5893986" y="4592577"/>
            <a:ext cx="4513368" cy="1774216"/>
          </a:xfrm>
          <a:prstGeom prst="wedgeEllipseCallout">
            <a:avLst>
              <a:gd name="adj1" fmla="val -81851"/>
              <a:gd name="adj2" fmla="val 46569"/>
            </a:avLst>
          </a:prstGeom>
          <a:blipFill>
            <a:blip r:embed="rId8"/>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declarations of private members, bodies of public members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Cost per interface"/>
          <p:cNvSpPr txBox="1"/>
          <p:nvPr>
            <p:ph type="title"/>
          </p:nvPr>
        </p:nvSpPr>
        <p:spPr>
          <a:prstGeom prst="rect">
            <a:avLst/>
          </a:prstGeom>
        </p:spPr>
        <p:txBody>
          <a:bodyPr/>
          <a:lstStyle/>
          <a:p>
            <a:pPr/>
            <a:r>
              <a:t>Cost per interface</a:t>
            </a:r>
          </a:p>
        </p:txBody>
      </p:sp>
      <p:pic>
        <p:nvPicPr>
          <p:cNvPr id="933" name="Image" descr="Image"/>
          <p:cNvPicPr>
            <a:picLocks noChangeAspect="1"/>
          </p:cNvPicPr>
          <p:nvPr/>
        </p:nvPicPr>
        <p:blipFill>
          <a:blip r:embed="rId3">
            <a:extLst/>
          </a:blip>
          <a:stretch>
            <a:fillRect/>
          </a:stretch>
        </p:blipFill>
        <p:spPr>
          <a:xfrm>
            <a:off x="263886" y="2741871"/>
            <a:ext cx="4105587" cy="5352855"/>
          </a:xfrm>
          <a:prstGeom prst="rect">
            <a:avLst/>
          </a:prstGeom>
          <a:ln w="12700">
            <a:miter lim="400000"/>
          </a:ln>
        </p:spPr>
      </p:pic>
      <p:sp>
        <p:nvSpPr>
          <p:cNvPr id="934" name="pulling complexity downwards"/>
          <p:cNvSpPr/>
          <p:nvPr/>
        </p:nvSpPr>
        <p:spPr>
          <a:xfrm>
            <a:off x="0" y="8423596"/>
            <a:ext cx="4690745" cy="1168145"/>
          </a:xfrm>
          <a:prstGeom prst="wedgeEllipseCallout">
            <a:avLst>
              <a:gd name="adj1" fmla="val 28075"/>
              <a:gd name="adj2" fmla="val -7690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pulling complexity downwards</a:t>
            </a:r>
          </a:p>
        </p:txBody>
      </p:sp>
      <p:pic>
        <p:nvPicPr>
          <p:cNvPr id="935" name="Image" descr="Image"/>
          <p:cNvPicPr>
            <a:picLocks noChangeAspect="1"/>
          </p:cNvPicPr>
          <p:nvPr/>
        </p:nvPicPr>
        <p:blipFill>
          <a:blip r:embed="rId5">
            <a:extLst/>
          </a:blip>
          <a:stretch>
            <a:fillRect/>
          </a:stretch>
        </p:blipFill>
        <p:spPr>
          <a:xfrm>
            <a:off x="4627414" y="6995901"/>
            <a:ext cx="8158765" cy="1098825"/>
          </a:xfrm>
          <a:prstGeom prst="rect">
            <a:avLst/>
          </a:prstGeom>
          <a:ln w="12700">
            <a:miter lim="400000"/>
          </a:ln>
        </p:spPr>
      </p:pic>
      <p:sp>
        <p:nvSpPr>
          <p:cNvPr id="936" name="small interface, large functionality (small cost per interface)"/>
          <p:cNvSpPr/>
          <p:nvPr/>
        </p:nvSpPr>
        <p:spPr>
          <a:xfrm>
            <a:off x="4808970" y="2581993"/>
            <a:ext cx="4185037" cy="1908117"/>
          </a:xfrm>
          <a:prstGeom prst="wedgeEllipseCallout">
            <a:avLst>
              <a:gd name="adj1" fmla="val -56278"/>
              <a:gd name="adj2" fmla="val 83132"/>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small interface, large functionality (small cost per interface)</a:t>
            </a:r>
          </a:p>
        </p:txBody>
      </p:sp>
      <p:sp>
        <p:nvSpPr>
          <p:cNvPr id="937" name="large interface, small functionality (large cost per interface)"/>
          <p:cNvSpPr/>
          <p:nvPr/>
        </p:nvSpPr>
        <p:spPr>
          <a:xfrm>
            <a:off x="8144816" y="4662090"/>
            <a:ext cx="4752700" cy="1927924"/>
          </a:xfrm>
          <a:prstGeom prst="wedgeEllipseCallout">
            <a:avLst>
              <a:gd name="adj1" fmla="val -50483"/>
              <a:gd name="adj2" fmla="val 68056"/>
            </a:avLst>
          </a:prstGeom>
          <a:blipFill>
            <a:blip r:embed="rId7"/>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sz="2800">
                <a:solidFill>
                  <a:srgbClr val="FFFFFF"/>
                </a:solidFill>
                <a:effectLst>
                  <a:outerShdw sx="100000" sy="100000" kx="0" ky="0" algn="b" rotWithShape="0" blurRad="38100" dist="12700" dir="5400000">
                    <a:srgbClr val="000000">
                      <a:alpha val="50000"/>
                    </a:srgbClr>
                  </a:outerShdw>
                </a:effectLst>
                <a:latin typeface="+mn-lt"/>
                <a:ea typeface="+mn-ea"/>
                <a:cs typeface="+mn-cs"/>
                <a:sym typeface="Gill Sans"/>
              </a:defRPr>
            </a:lvl1pPr>
          </a:lstStyle>
          <a:p>
            <a:pPr/>
            <a:r>
              <a:t>large interface, small functionality (large cost per interface)</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000000"/>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200" u="none" kumimoji="0" normalizeH="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